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32" r:id="rId13"/>
    <p:sldId id="333" r:id="rId14"/>
    <p:sldId id="334" r:id="rId15"/>
    <p:sldId id="335" r:id="rId16"/>
    <p:sldId id="267" r:id="rId17"/>
    <p:sldId id="274" r:id="rId18"/>
    <p:sldId id="358" r:id="rId19"/>
    <p:sldId id="359" r:id="rId20"/>
    <p:sldId id="356" r:id="rId21"/>
    <p:sldId id="357" r:id="rId22"/>
    <p:sldId id="355" r:id="rId23"/>
    <p:sldId id="362" r:id="rId24"/>
    <p:sldId id="363" r:id="rId25"/>
    <p:sldId id="337" r:id="rId26"/>
    <p:sldId id="338" r:id="rId27"/>
    <p:sldId id="339" r:id="rId28"/>
    <p:sldId id="275" r:id="rId29"/>
    <p:sldId id="288" r:id="rId30"/>
    <p:sldId id="276" r:id="rId31"/>
    <p:sldId id="289" r:id="rId32"/>
    <p:sldId id="278" r:id="rId33"/>
    <p:sldId id="290" r:id="rId34"/>
    <p:sldId id="277" r:id="rId35"/>
    <p:sldId id="291" r:id="rId36"/>
    <p:sldId id="279" r:id="rId37"/>
    <p:sldId id="280" r:id="rId38"/>
    <p:sldId id="281" r:id="rId39"/>
    <p:sldId id="292" r:id="rId40"/>
    <p:sldId id="282" r:id="rId41"/>
    <p:sldId id="293" r:id="rId42"/>
    <p:sldId id="354" r:id="rId43"/>
    <p:sldId id="283" r:id="rId44"/>
    <p:sldId id="284" r:id="rId45"/>
    <p:sldId id="285" r:id="rId46"/>
    <p:sldId id="286" r:id="rId47"/>
    <p:sldId id="287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31" r:id="rId56"/>
    <p:sldId id="360" r:id="rId57"/>
    <p:sldId id="36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3" r:id="rId68"/>
    <p:sldId id="315" r:id="rId69"/>
    <p:sldId id="316" r:id="rId70"/>
    <p:sldId id="317" r:id="rId71"/>
    <p:sldId id="318" r:id="rId72"/>
    <p:sldId id="319" r:id="rId73"/>
    <p:sldId id="343" r:id="rId74"/>
    <p:sldId id="320" r:id="rId75"/>
    <p:sldId id="342" r:id="rId76"/>
    <p:sldId id="273" r:id="rId77"/>
    <p:sldId id="312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9" r:id="rId86"/>
    <p:sldId id="328" r:id="rId87"/>
    <p:sldId id="330" r:id="rId88"/>
    <p:sldId id="340" r:id="rId89"/>
    <p:sldId id="341" r:id="rId90"/>
    <p:sldId id="349" r:id="rId91"/>
    <p:sldId id="344" r:id="rId92"/>
    <p:sldId id="345" r:id="rId93"/>
    <p:sldId id="346" r:id="rId94"/>
    <p:sldId id="347" r:id="rId95"/>
    <p:sldId id="348" r:id="rId96"/>
    <p:sldId id="350" r:id="rId97"/>
    <p:sldId id="351" r:id="rId98"/>
    <p:sldId id="353" r:id="rId99"/>
    <p:sldId id="352" r:id="rId100"/>
    <p:sldId id="311" r:id="rId10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8" autoAdjust="0"/>
    <p:restoredTop sz="95455" autoAdjust="0"/>
  </p:normalViewPr>
  <p:slideViewPr>
    <p:cSldViewPr snapToGrid="0">
      <p:cViewPr varScale="1">
        <p:scale>
          <a:sx n="66" d="100"/>
          <a:sy n="66" d="100"/>
        </p:scale>
        <p:origin x="151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3333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86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099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03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68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673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424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05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12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06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72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52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9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624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7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218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224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714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1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00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956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240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70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360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20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200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824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54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14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620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52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007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04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5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153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46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226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000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224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838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307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85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143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45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864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463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491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0102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42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5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816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379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700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023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79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2159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122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222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778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4822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62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81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282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569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0572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65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5934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8646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696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9742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264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4971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36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6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49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1"/>
            <a:ext cx="9269582" cy="68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2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1248464"/>
            <a:ext cx="914400" cy="1219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547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02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498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482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6ED06-8CF3-4CDD-A258-C7E2720A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36B2C5-142E-44D7-8AEB-AAAA6194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6AA00-CD9F-40F1-9630-AEB9BC6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01899A-B885-4EB6-9B52-95A4453C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9EEF8-A132-492E-919C-4568EBF8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05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65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24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48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3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49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58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8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5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6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6334683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28832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34.emf"/><Relationship Id="rId4" Type="http://schemas.openxmlformats.org/officeDocument/2006/relationships/package" Target="../embeddings/Documento_de_Microsoft_Word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5" Type="http://schemas.openxmlformats.org/officeDocument/2006/relationships/image" Target="../media/image36.emf"/><Relationship Id="rId4" Type="http://schemas.openxmlformats.org/officeDocument/2006/relationships/package" Target="../embeddings/Documento_de_Microsoft_Word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42.emf"/><Relationship Id="rId4" Type="http://schemas.openxmlformats.org/officeDocument/2006/relationships/package" Target="../embeddings/Documento_de_Microsoft_Word2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43.emf"/><Relationship Id="rId4" Type="http://schemas.openxmlformats.org/officeDocument/2006/relationships/package" Target="../embeddings/Documento_de_Microsoft_Word3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44.emf"/><Relationship Id="rId4" Type="http://schemas.openxmlformats.org/officeDocument/2006/relationships/package" Target="../embeddings/Documento_de_Microsoft_Word4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46.emf"/><Relationship Id="rId4" Type="http://schemas.openxmlformats.org/officeDocument/2006/relationships/package" Target="../embeddings/Documento_de_Microsoft_Word5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49.emf"/><Relationship Id="rId4" Type="http://schemas.openxmlformats.org/officeDocument/2006/relationships/package" Target="../embeddings/Documento_de_Microsoft_Word6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png"/><Relationship Id="rId5" Type="http://schemas.openxmlformats.org/officeDocument/2006/relationships/image" Target="../media/image50.emf"/><Relationship Id="rId4" Type="http://schemas.openxmlformats.org/officeDocument/2006/relationships/package" Target="../embeddings/Documento_de_Microsoft_Word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png"/><Relationship Id="rId5" Type="http://schemas.openxmlformats.org/officeDocument/2006/relationships/image" Target="../media/image51.emf"/><Relationship Id="rId4" Type="http://schemas.openxmlformats.org/officeDocument/2006/relationships/package" Target="../embeddings/Documento_de_Microsoft_Word8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.png"/><Relationship Id="rId5" Type="http://schemas.openxmlformats.org/officeDocument/2006/relationships/image" Target="../media/image52.emf"/><Relationship Id="rId4" Type="http://schemas.openxmlformats.org/officeDocument/2006/relationships/package" Target="../embeddings/Documento_de_Microsoft_Word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245012" y="3050345"/>
            <a:ext cx="5105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lang="en-US" sz="3200" b="1" dirty="0" smtClean="0">
                <a:solidFill>
                  <a:schemeClr val="bg1"/>
                </a:solidFill>
                <a:sym typeface="Arial"/>
              </a:rPr>
              <a:t>Septimo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Trimestre ADSI Nocturno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57200" y="1002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0" b="1" i="0" u="none" strike="noStrike" cap="none" dirty="0">
                <a:latin typeface="+mn-lt"/>
                <a:ea typeface="Arial"/>
                <a:cs typeface="Arial"/>
                <a:sym typeface="Arial"/>
              </a:rPr>
              <a:t>TECNICAS DE LEVANTAMIENTO DE </a:t>
            </a:r>
            <a:r>
              <a:rPr lang="en-US" sz="3200" b="1" dirty="0">
                <a:latin typeface="+mn-lt"/>
              </a:rPr>
              <a:t>INFORMACIÓN</a:t>
            </a:r>
            <a:endParaRPr b="1" dirty="0">
              <a:latin typeface="+mn-lt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555674" y="1944757"/>
            <a:ext cx="773927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Symbols"/>
              <a:buChar char="❖"/>
            </a:pPr>
            <a:r>
              <a:rPr lang="en-US" sz="2400" b="1" i="0" u="none" dirty="0">
                <a:latin typeface="Calibri"/>
                <a:ea typeface="Calibri"/>
                <a:cs typeface="Calibri"/>
                <a:sym typeface="Calibri"/>
              </a:rPr>
              <a:t>ENTREVISTA DIRECTA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: Las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conversaciones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han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tenido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administradores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se a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confirmado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varias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cuentan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	No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cuentan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cámaras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instaladas</a:t>
            </a:r>
            <a:endParaRPr sz="24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	No hay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asignación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fijos</a:t>
            </a:r>
            <a:endParaRPr sz="24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	Se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lleva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tabla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Word con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fecha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placa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, Hora De Entrada Y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salida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400" b="0" i="0" u="none" dirty="0" err="1">
                <a:latin typeface="Calibri"/>
                <a:ea typeface="Calibri"/>
                <a:cs typeface="Calibri"/>
                <a:sym typeface="Calibri"/>
              </a:rPr>
              <a:t>hace</a:t>
            </a:r>
            <a:r>
              <a:rPr lang="en-US" sz="2400" b="0" i="0" u="none" dirty="0">
                <a:latin typeface="Calibri"/>
                <a:ea typeface="Calibri"/>
                <a:cs typeface="Calibri"/>
                <a:sym typeface="Calibri"/>
              </a:rPr>
              <a:t> de forma manual.</a:t>
            </a:r>
            <a:endParaRPr sz="24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 idx="4294967295"/>
          </p:nvPr>
        </p:nvSpPr>
        <p:spPr>
          <a:xfrm>
            <a:off x="3101007" y="165796"/>
            <a:ext cx="36045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latin typeface="+mn-lt"/>
                <a:ea typeface="Arial"/>
                <a:cs typeface="Arial"/>
                <a:sym typeface="Arial"/>
              </a:rPr>
              <a:t>OBSERVACION</a:t>
            </a:r>
            <a:endParaRPr b="1" dirty="0">
              <a:latin typeface="+mn-lt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1126436" y="2213113"/>
            <a:ext cx="6652532" cy="373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Noto Sans Symbols"/>
              <a:buChar char="❖"/>
            </a:pPr>
            <a:r>
              <a:rPr lang="en-US" sz="2800" b="1" i="0" u="none" dirty="0">
                <a:latin typeface="Calibri"/>
                <a:ea typeface="Calibri"/>
                <a:cs typeface="Calibri"/>
                <a:sym typeface="Calibri"/>
              </a:rPr>
              <a:t>OBSERVACION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: Al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recorridos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obtiene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800" b="0" i="0" u="none" dirty="0" smtClean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sus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influye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demás</a:t>
            </a:r>
            <a:r>
              <a:rPr lang="en-US" sz="2800" b="0" i="0" u="none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capacidad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estado</a:t>
            </a:r>
            <a:r>
              <a:rPr lang="en-US" sz="2800" b="0" i="0" u="none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800" b="0" i="0" u="none" dirty="0" err="1">
                <a:latin typeface="Calibri"/>
                <a:ea typeface="Calibri"/>
                <a:cs typeface="Calibri"/>
                <a:sym typeface="Calibri"/>
              </a:rPr>
              <a:t>parqueadero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B2450B-4DF3-459E-9B73-EBCDFF61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" y="1474593"/>
            <a:ext cx="8046720" cy="49824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57200" y="1002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FA2C05-2753-408B-9763-08370EAC4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998"/>
            <a:ext cx="82296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Parqueadero La novena: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cuenta con un sistema para la optimización de los procesos que se realizan en un parqueadero, todo lo realiza de forma manual.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3" name="Imagen 2">
            <a:extLst>
              <a:ext uri="{FF2B5EF4-FFF2-40B4-BE49-F238E27FC236}">
                <a16:creationId xmlns:a16="http://schemas.microsoft.com/office/drawing/2014/main" id="{B8BF09F8-076D-4043-B8A2-46CF283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0229"/>
            <a:ext cx="7983415" cy="395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FA3F346-C254-449B-A2ED-37444BA69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37771"/>
            <a:ext cx="8229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826" y="3417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B95A5F2-3451-4291-9C9E-937059166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79" y="1542941"/>
            <a:ext cx="788895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Parqueadero Público Kr8 o LA OCTAVA: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Cuenta con un sistema, El sistema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registra al usuario e imprime un comprobante de pago.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7" name="Imagen 3">
            <a:extLst>
              <a:ext uri="{FF2B5EF4-FFF2-40B4-BE49-F238E27FC236}">
                <a16:creationId xmlns:a16="http://schemas.microsoft.com/office/drawing/2014/main" id="{CACBFC81-05B5-4B6A-8B02-AA415024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3" r="6250"/>
          <a:stretch>
            <a:fillRect/>
          </a:stretch>
        </p:blipFill>
        <p:spPr bwMode="auto">
          <a:xfrm>
            <a:off x="311859" y="2321170"/>
            <a:ext cx="8381975" cy="41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5A18BD7-F5C4-4A6D-9F19-1A3BFBDAD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79" y="51966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47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r>
              <a:rPr kumimoji="0" lang="es-ES" altLang="es-E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47700" algn="l"/>
              </a:tabLst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457200" y="1002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FA3F346-C254-449B-A2ED-37444BA69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37771"/>
            <a:ext cx="8229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B59052-8C15-4F8F-B877-C3CAD610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478"/>
            <a:ext cx="4164037" cy="26702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A770DE-2BE2-4F56-A6CB-751FFB8177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64037" y="1555478"/>
            <a:ext cx="4522763" cy="26702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885187-BFBA-4249-BDE2-403FCF0E3E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52775" y="4225757"/>
            <a:ext cx="2838450" cy="25320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784" y="3417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15815" y="165796"/>
            <a:ext cx="504901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smtClean="0">
                <a:latin typeface="+mn-lt"/>
                <a:ea typeface="Arial"/>
                <a:cs typeface="Arial"/>
                <a:sym typeface="Arial"/>
              </a:rPr>
              <a:t>MAPA </a:t>
            </a:r>
            <a:r>
              <a:rPr lang="en-US" sz="4400" b="1" i="0" u="none" strike="noStrike" cap="none" dirty="0">
                <a:latin typeface="+mn-lt"/>
                <a:ea typeface="Arial"/>
                <a:cs typeface="Arial"/>
                <a:sym typeface="Arial"/>
              </a:rPr>
              <a:t>DE PROCESOS</a:t>
            </a:r>
            <a:endParaRPr b="1" dirty="0"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BEF843-0420-4FB2-9B3E-95369DE0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827"/>
            <a:ext cx="9144000" cy="43100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44" y="66260"/>
            <a:ext cx="1076968" cy="11794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797464" y="272083"/>
            <a:ext cx="6977270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>
                <a:latin typeface="+mn-lt"/>
              </a:rPr>
              <a:t> INVENTARIO DE IMPLEMENTACION</a:t>
            </a:r>
            <a:endParaRPr sz="36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2" y="2116865"/>
            <a:ext cx="8507896" cy="35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797464" y="272083"/>
            <a:ext cx="6977270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>
                <a:latin typeface="+mn-lt"/>
              </a:rPr>
              <a:t> </a:t>
            </a:r>
            <a:r>
              <a:rPr lang="es-419" sz="3600" b="1" dirty="0" smtClean="0">
                <a:latin typeface="+mn-lt"/>
              </a:rPr>
              <a:t>HARDWARE Y SOFTWARE</a:t>
            </a:r>
            <a:endParaRPr sz="36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12" y="1690234"/>
            <a:ext cx="8270422" cy="4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797464" y="272083"/>
            <a:ext cx="6977270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>
                <a:latin typeface="+mn-lt"/>
              </a:rPr>
              <a:t> </a:t>
            </a:r>
            <a:r>
              <a:rPr lang="es-419" sz="3600" b="1" dirty="0" smtClean="0">
                <a:latin typeface="+mn-lt"/>
              </a:rPr>
              <a:t>HARDWARE Y SOFTWARE</a:t>
            </a:r>
            <a:endParaRPr sz="36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23" y="1330353"/>
            <a:ext cx="8366911" cy="55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 idx="4294967295"/>
          </p:nvPr>
        </p:nvSpPr>
        <p:spPr>
          <a:xfrm>
            <a:off x="0" y="188913"/>
            <a:ext cx="690086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PARKING LOT I.S</a:t>
            </a:r>
            <a:endParaRPr b="1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43378B-AC35-43BD-8357-B7529C5F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32" y="1944859"/>
            <a:ext cx="3530989" cy="35309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D4B46A-511F-4570-B51B-4785DE94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778000"/>
            <a:ext cx="8614443" cy="4584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4" name="Shape 107"/>
          <p:cNvSpPr txBox="1">
            <a:spLocks/>
          </p:cNvSpPr>
          <p:nvPr/>
        </p:nvSpPr>
        <p:spPr>
          <a:xfrm>
            <a:off x="2349007" y="27767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DIAGRAMA DE GANTT</a:t>
            </a:r>
            <a:endParaRPr lang="es-419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208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3" name="Shape 107"/>
          <p:cNvSpPr txBox="1">
            <a:spLocks/>
          </p:cNvSpPr>
          <p:nvPr/>
        </p:nvSpPr>
        <p:spPr>
          <a:xfrm>
            <a:off x="2349007" y="27767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DIAGRAMA DE GANTT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" y="1774010"/>
            <a:ext cx="8551027" cy="45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69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3" name="Shape 107"/>
          <p:cNvSpPr txBox="1">
            <a:spLocks/>
          </p:cNvSpPr>
          <p:nvPr/>
        </p:nvSpPr>
        <p:spPr>
          <a:xfrm>
            <a:off x="2349007" y="27767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DIAGRAMA DE GANTT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5" y="1612900"/>
            <a:ext cx="861444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3" name="Shape 107"/>
          <p:cNvSpPr txBox="1">
            <a:spLocks/>
          </p:cNvSpPr>
          <p:nvPr/>
        </p:nvSpPr>
        <p:spPr>
          <a:xfrm>
            <a:off x="2349007" y="27767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DIAGRAMA DE GANTT</a:t>
            </a:r>
            <a:endParaRPr lang="es-419" sz="3600" b="1" dirty="0"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581219"/>
            <a:ext cx="8592457" cy="48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3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3" name="Shape 107"/>
          <p:cNvSpPr txBox="1">
            <a:spLocks/>
          </p:cNvSpPr>
          <p:nvPr/>
        </p:nvSpPr>
        <p:spPr>
          <a:xfrm>
            <a:off x="2349007" y="27767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DIAGRAMA DE GANTT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12092" b="44384"/>
          <a:stretch/>
        </p:blipFill>
        <p:spPr>
          <a:xfrm>
            <a:off x="130628" y="1640115"/>
            <a:ext cx="8780935" cy="35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1797464" y="27208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INFORMACION DE RECURSOS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624012"/>
            <a:ext cx="8220075" cy="43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sp>
        <p:nvSpPr>
          <p:cNvPr id="5" name="Shape 107"/>
          <p:cNvSpPr txBox="1">
            <a:spLocks/>
          </p:cNvSpPr>
          <p:nvPr/>
        </p:nvSpPr>
        <p:spPr>
          <a:xfrm>
            <a:off x="1797464" y="27208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INFORMACION DE RECURSOS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65262"/>
            <a:ext cx="8026400" cy="51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57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1797464" y="272083"/>
            <a:ext cx="5881293" cy="70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 INFORMACION DE RECURSOS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533525"/>
            <a:ext cx="81343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679484" y="65685"/>
            <a:ext cx="726573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4A4FD3-B598-4543-808C-ADEA58042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43592"/>
              </p:ext>
            </p:extLst>
          </p:nvPr>
        </p:nvGraphicFramePr>
        <p:xfrm>
          <a:off x="1403350" y="1405742"/>
          <a:ext cx="5646806" cy="5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Document" r:id="rId4" imgW="5399690" imgH="8423574" progId="Word.Document.12">
                  <p:embed/>
                </p:oleObj>
              </mc:Choice>
              <mc:Fallback>
                <p:oleObj name="Document" r:id="rId4" imgW="5399690" imgH="84235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350" y="1405742"/>
                        <a:ext cx="5646806" cy="516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013244" y="0"/>
            <a:ext cx="5327374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3600" b="1" dirty="0" smtClean="0">
                <a:latin typeface="+mn-lt"/>
              </a:rPr>
              <a:t>DIAGRAMA </a:t>
            </a:r>
            <a:r>
              <a:rPr lang="es-419" sz="3600" b="1" dirty="0">
                <a:latin typeface="+mn-lt"/>
              </a:rPr>
              <a:t>DE CASOS DE </a:t>
            </a:r>
            <a:r>
              <a:rPr lang="es-419" sz="3600" b="1" dirty="0" smtClean="0">
                <a:latin typeface="+mn-lt"/>
              </a:rPr>
              <a:t>USO EXTENDIDO</a:t>
            </a:r>
            <a:endParaRPr sz="36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1" y="1404937"/>
            <a:ext cx="8360229" cy="51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PARKING LOT I.S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44" name="Shape 44"/>
          <p:cNvSpPr txBox="1">
            <a:spLocks noGrp="1"/>
          </p:cNvSpPr>
          <p:nvPr>
            <p:ph type="body" idx="4294967295"/>
          </p:nvPr>
        </p:nvSpPr>
        <p:spPr>
          <a:xfrm>
            <a:off x="866275" y="2332037"/>
            <a:ext cx="597673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Brayan Felipe Ayala </a:t>
            </a:r>
            <a:r>
              <a:rPr lang="en-US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Colmenares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David Esteban Valencia </a:t>
            </a:r>
            <a:r>
              <a:rPr lang="en-US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Pinzón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Sandy </a:t>
            </a:r>
            <a:r>
              <a:rPr lang="en-US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Julieth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Varela Torres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Beverly Torres </a:t>
            </a:r>
            <a:r>
              <a:rPr lang="en-US" sz="3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Domínguez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Char char="❖"/>
            </a:pPr>
            <a:r>
              <a:rPr lang="en-US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Meyer Alberto Ayala </a:t>
            </a:r>
            <a:r>
              <a:rPr lang="en-US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Cuervo</a:t>
            </a:r>
            <a:endParaRPr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2DFE35-96BD-4EDC-AD3D-CD48D04B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1562238" y="126610"/>
            <a:ext cx="7156174" cy="114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</a:t>
            </a:r>
            <a:r>
              <a:rPr lang="es-419" sz="4000" b="1" dirty="0">
                <a:latin typeface="+mn-lt"/>
              </a:rPr>
              <a:t>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2111263-9D39-4C6D-A375-8D428576B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448769"/>
              </p:ext>
            </p:extLst>
          </p:nvPr>
        </p:nvGraphicFramePr>
        <p:xfrm>
          <a:off x="1073428" y="1698625"/>
          <a:ext cx="67627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Document" r:id="rId4" imgW="5399690" imgH="7366889" progId="Word.Document.12">
                  <p:embed/>
                </p:oleObj>
              </mc:Choice>
              <mc:Fallback>
                <p:oleObj name="Document" r:id="rId4" imgW="5399690" imgH="73668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3428" y="1698625"/>
                        <a:ext cx="67627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1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319130" y="98262"/>
            <a:ext cx="5168350" cy="1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</a:t>
            </a:r>
            <a:r>
              <a:rPr lang="es-419" sz="4000" b="1" dirty="0">
                <a:latin typeface="+mn-lt"/>
              </a:rPr>
              <a:t>DE CASOS </a:t>
            </a:r>
            <a:r>
              <a:rPr lang="es-419" sz="4000" b="1" dirty="0" smtClean="0">
                <a:latin typeface="+mn-lt"/>
              </a:rPr>
              <a:t>DE USO </a:t>
            </a:r>
            <a:r>
              <a:rPr lang="es-419" sz="4000" b="1" dirty="0">
                <a:latin typeface="+mn-lt"/>
              </a:rPr>
              <a:t>EXTENDIDO</a:t>
            </a:r>
            <a:endParaRPr sz="40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1" y="1347787"/>
            <a:ext cx="8636000" cy="51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4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880829" y="135278"/>
            <a:ext cx="4518991" cy="101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FUNCIONALES</a:t>
            </a:r>
            <a:endParaRPr sz="4000" b="1" dirty="0">
              <a:latin typeface="+mn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61C578-B1E8-4D1B-AB4F-342D5592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617477"/>
            <a:ext cx="5713067" cy="49610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75408" y="207524"/>
            <a:ext cx="5140326" cy="9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</a:t>
            </a:r>
            <a:r>
              <a:rPr lang="es-419" sz="4000" b="1" dirty="0">
                <a:latin typeface="+mn-lt"/>
              </a:rPr>
              <a:t>DE CASOS DE </a:t>
            </a:r>
            <a:r>
              <a:rPr lang="es-419" sz="4000" b="1" dirty="0" smtClean="0">
                <a:latin typeface="+mn-lt"/>
              </a:rPr>
              <a:t>USO EXTENDIDO</a:t>
            </a:r>
            <a:endParaRPr sz="4000" b="1" dirty="0"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1600200"/>
            <a:ext cx="8772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63687" y="43302"/>
            <a:ext cx="4346713" cy="117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</a:t>
            </a:r>
            <a:r>
              <a:rPr lang="es-419" sz="4000" b="1" dirty="0">
                <a:latin typeface="+mn-lt"/>
              </a:rPr>
              <a:t>FUNCIONALES</a:t>
            </a:r>
            <a:endParaRPr sz="4000" b="1" dirty="0"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AEBA00-050B-4F81-B9BB-4E379E7A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9" y="1417636"/>
            <a:ext cx="5751441" cy="5217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9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164885" y="120593"/>
            <a:ext cx="5353878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</a:t>
            </a:r>
            <a:r>
              <a:rPr lang="es-419" sz="4000" b="1" dirty="0">
                <a:latin typeface="+mn-lt"/>
              </a:rPr>
              <a:t>DE CASOS DE USO </a:t>
            </a:r>
            <a:r>
              <a:rPr lang="es-419" sz="4000" b="1" dirty="0" smtClean="0">
                <a:latin typeface="+mn-lt"/>
              </a:rPr>
              <a:t>EXTENDIDO</a:t>
            </a:r>
            <a:endParaRPr sz="40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9" y="1514474"/>
            <a:ext cx="8646695" cy="52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27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22412" y="121408"/>
            <a:ext cx="4638261" cy="106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</a:t>
            </a:r>
            <a:r>
              <a:rPr lang="es-419" sz="4000" b="1" dirty="0">
                <a:latin typeface="+mn-lt"/>
              </a:rPr>
              <a:t>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693BB38-0934-4A4B-A66F-6366D2666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517225"/>
              </p:ext>
            </p:extLst>
          </p:nvPr>
        </p:nvGraphicFramePr>
        <p:xfrm>
          <a:off x="1513855" y="1483896"/>
          <a:ext cx="5399087" cy="50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Document" r:id="rId4" imgW="5399690" imgH="5480853" progId="Word.Document.12">
                  <p:embed/>
                </p:oleObj>
              </mc:Choice>
              <mc:Fallback>
                <p:oleObj name="Document" r:id="rId4" imgW="5399690" imgH="54808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3855" y="1483896"/>
                        <a:ext cx="5399087" cy="50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4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463386" y="95579"/>
            <a:ext cx="5353878" cy="108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</a:t>
            </a:r>
            <a:r>
              <a:rPr lang="es-419" sz="4000" b="1" dirty="0">
                <a:latin typeface="+mn-lt"/>
              </a:rPr>
              <a:t>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CA079D0-404D-42DB-9B05-AF7C1F315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8085"/>
              </p:ext>
            </p:extLst>
          </p:nvPr>
        </p:nvGraphicFramePr>
        <p:xfrm>
          <a:off x="1054514" y="1698625"/>
          <a:ext cx="6762750" cy="4773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Document" r:id="rId4" imgW="5399690" imgH="7412284" progId="Word.Document.12">
                  <p:embed/>
                </p:oleObj>
              </mc:Choice>
              <mc:Fallback>
                <p:oleObj name="Document" r:id="rId4" imgW="5399690" imgH="7412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514" y="1698625"/>
                        <a:ext cx="6762750" cy="4773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6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90191" y="0"/>
            <a:ext cx="4611757" cy="131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</a:t>
            </a:r>
            <a:r>
              <a:rPr lang="es-419" sz="4000" b="1" dirty="0">
                <a:latin typeface="+mn-lt"/>
              </a:rPr>
              <a:t>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24CC9A63-2DB8-4EA4-8A76-219C054FD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096465"/>
              </p:ext>
            </p:extLst>
          </p:nvPr>
        </p:nvGraphicFramePr>
        <p:xfrm>
          <a:off x="1288566" y="1497149"/>
          <a:ext cx="5761589" cy="516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Document" r:id="rId4" imgW="5399690" imgH="5356198" progId="Word.Document.12">
                  <p:embed/>
                </p:oleObj>
              </mc:Choice>
              <mc:Fallback>
                <p:oleObj name="Document" r:id="rId4" imgW="5399690" imgH="53561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566" y="1497149"/>
                        <a:ext cx="5761589" cy="516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79372" y="197560"/>
            <a:ext cx="5314123" cy="9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</a:t>
            </a:r>
            <a:r>
              <a:rPr lang="es-419" sz="4000" b="1" dirty="0">
                <a:latin typeface="+mn-lt"/>
              </a:rPr>
              <a:t>DE CASOS DE USO </a:t>
            </a:r>
            <a:r>
              <a:rPr lang="es-419" sz="4000" b="1" dirty="0" smtClean="0">
                <a:latin typeface="+mn-lt"/>
              </a:rPr>
              <a:t>EXTENDIDO</a:t>
            </a:r>
            <a:endParaRPr sz="4000" b="1" dirty="0"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1" y="1395662"/>
            <a:ext cx="8662737" cy="5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 idx="4294967295"/>
          </p:nvPr>
        </p:nvSpPr>
        <p:spPr>
          <a:xfrm>
            <a:off x="2213112" y="165796"/>
            <a:ext cx="467801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MX" sz="4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4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General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4294967295"/>
          </p:nvPr>
        </p:nvSpPr>
        <p:spPr>
          <a:xfrm>
            <a:off x="594105" y="2262119"/>
            <a:ext cx="7913790" cy="330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❖"/>
            </a:pPr>
            <a:r>
              <a:rPr lang="es-419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 software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el fin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frecuentes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propietarios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de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ocasión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 dentro del Municipio de 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26364" y="146855"/>
            <a:ext cx="5247861" cy="10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REQUERIMIENTOS 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8BF5115-D4C3-48E1-9E46-C9AE18345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041500"/>
              </p:ext>
            </p:extLst>
          </p:nvPr>
        </p:nvGraphicFramePr>
        <p:xfrm>
          <a:off x="819563" y="1457393"/>
          <a:ext cx="7205935" cy="518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Document" r:id="rId4" imgW="5399690" imgH="8285949" progId="Word.Document.12">
                  <p:embed/>
                </p:oleObj>
              </mc:Choice>
              <mc:Fallback>
                <p:oleObj name="Document" r:id="rId4" imgW="5399690" imgH="82859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563" y="1457393"/>
                        <a:ext cx="7205935" cy="5181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36276" y="145315"/>
            <a:ext cx="5228084" cy="9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</a:t>
            </a:r>
            <a:r>
              <a:rPr lang="es-419" sz="4000" b="1" dirty="0">
                <a:latin typeface="+mn-lt"/>
              </a:rPr>
              <a:t>DE CASOS DE USO EXTENDIDO</a:t>
            </a:r>
            <a:endParaRPr sz="4000" b="1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" y="66260"/>
            <a:ext cx="1076968" cy="11794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" y="1476148"/>
            <a:ext cx="8689393" cy="5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25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2236276" y="145315"/>
            <a:ext cx="5228084" cy="9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smtClean="0">
                <a:latin typeface="+mn-lt"/>
              </a:rPr>
              <a:t>DIAGRAMA DE CASOS DE USO EXTENDIDO</a:t>
            </a:r>
            <a:endParaRPr lang="es-419"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" y="66260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1423534"/>
            <a:ext cx="8582527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531329" y="0"/>
            <a:ext cx="4231246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REQUERIMIENTOS  NO 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E60D72F-07B6-41CC-899B-615292B5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22502"/>
              </p:ext>
            </p:extLst>
          </p:nvPr>
        </p:nvGraphicFramePr>
        <p:xfrm>
          <a:off x="914401" y="2459038"/>
          <a:ext cx="7465102" cy="326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Document" r:id="rId4" imgW="5399690" imgH="1937915" progId="Word.Document.12">
                  <p:embed/>
                </p:oleObj>
              </mc:Choice>
              <mc:Fallback>
                <p:oleObj name="Document" r:id="rId4" imgW="5399690" imgH="19379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2459038"/>
                        <a:ext cx="7465102" cy="326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454041" y="-27988"/>
            <a:ext cx="4505739" cy="1274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REQUERIMIENTOS  NO FUNCIONALES</a:t>
            </a:r>
            <a:endParaRPr sz="4000" b="1" dirty="0">
              <a:latin typeface="+mn-lt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0CEB508-9BF2-43E8-B314-A2E02E6AD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94791"/>
              </p:ext>
            </p:extLst>
          </p:nvPr>
        </p:nvGraphicFramePr>
        <p:xfrm>
          <a:off x="899410" y="2068512"/>
          <a:ext cx="7615003" cy="362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Document" r:id="rId4" imgW="5399690" imgH="1658343" progId="Word.Document.12">
                  <p:embed/>
                </p:oleObj>
              </mc:Choice>
              <mc:Fallback>
                <p:oleObj name="Document" r:id="rId4" imgW="5399690" imgH="1658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410" y="2068512"/>
                        <a:ext cx="7615003" cy="362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41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540452" y="66260"/>
            <a:ext cx="4280452" cy="129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/>
              <a:t>REQUERIMIENTOS  NO FUNCIONALES</a:t>
            </a:r>
            <a:endParaRPr sz="4000" b="1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ADEC9E3-0673-415A-A744-DFB1D1DD61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94666"/>
              </p:ext>
            </p:extLst>
          </p:nvPr>
        </p:nvGraphicFramePr>
        <p:xfrm>
          <a:off x="271670" y="2068512"/>
          <a:ext cx="8446957" cy="428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Document" r:id="rId4" imgW="5399690" imgH="1792004" progId="Word.Document.12">
                  <p:embed/>
                </p:oleObj>
              </mc:Choice>
              <mc:Fallback>
                <p:oleObj name="Document" r:id="rId4" imgW="5399690" imgH="17920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670" y="2068512"/>
                        <a:ext cx="8446957" cy="428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09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50435" y="110235"/>
            <a:ext cx="4598504" cy="109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/>
              <a:t>REQUERIMIENTOS  NO FUNCIONALES</a:t>
            </a:r>
            <a:endParaRPr sz="40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D7AC6299-8BF2-4638-967E-9B858C44F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136850"/>
              </p:ext>
            </p:extLst>
          </p:nvPr>
        </p:nvGraphicFramePr>
        <p:xfrm>
          <a:off x="629587" y="2068513"/>
          <a:ext cx="7929797" cy="394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1" name="Document" r:id="rId4" imgW="5399690" imgH="1499462" progId="Word.Document.12">
                  <p:embed/>
                </p:oleObj>
              </mc:Choice>
              <mc:Fallback>
                <p:oleObj name="Document" r:id="rId4" imgW="5399690" imgH="1499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587" y="2068513"/>
                        <a:ext cx="7929797" cy="394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0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8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800471" y="62510"/>
            <a:ext cx="376361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/>
              <a:t>DIAGRAMA </a:t>
            </a:r>
            <a:r>
              <a:rPr lang="es-419" sz="4000" b="1" dirty="0"/>
              <a:t>DE CASOS DE USO</a:t>
            </a:r>
            <a:endParaRPr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DF47CF-CD9D-4525-B934-46423C54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510402"/>
            <a:ext cx="5835465" cy="48482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65307" y="71633"/>
            <a:ext cx="4770783" cy="113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MODELO </a:t>
            </a:r>
            <a:r>
              <a:rPr lang="es-419" sz="4000" b="1" dirty="0">
                <a:latin typeface="+mn-lt"/>
              </a:rPr>
              <a:t>DE ENTIDAD RELACION</a:t>
            </a:r>
            <a:endParaRPr sz="4000" b="1" dirty="0"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4AD642-E49A-4C1D-B962-964842358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310" y="1523653"/>
            <a:ext cx="8264359" cy="51156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" y="7951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6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01733" y="137318"/>
            <a:ext cx="38298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DICCIONARIO DE DATOS</a:t>
            </a:r>
            <a:endParaRPr sz="4000" b="1" dirty="0">
              <a:latin typeface="+mn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735893-54F6-4A7B-9E30-B8ECC927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478456"/>
            <a:ext cx="6226645" cy="51049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 idx="4294967295"/>
          </p:nvPr>
        </p:nvSpPr>
        <p:spPr>
          <a:xfrm>
            <a:off x="1325218" y="137319"/>
            <a:ext cx="658633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latin typeface="+mn-lt"/>
                <a:ea typeface="Arial"/>
                <a:cs typeface="Arial"/>
                <a:sym typeface="Arial"/>
              </a:rPr>
              <a:t>      OBJETIVOS ESPECIFICOS</a:t>
            </a:r>
            <a:endParaRPr b="1" dirty="0">
              <a:latin typeface="+mn-lt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8229600" cy="494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rgbClr val="000000"/>
                </a:solidFill>
              </a:rPr>
              <a:t>Registrar y </a:t>
            </a:r>
            <a:r>
              <a:rPr lang="en-US" sz="1800" dirty="0" err="1">
                <a:solidFill>
                  <a:srgbClr val="000000"/>
                </a:solidFill>
              </a:rPr>
              <a:t>validar</a:t>
            </a:r>
            <a:r>
              <a:rPr lang="en-US" sz="1800" dirty="0">
                <a:solidFill>
                  <a:srgbClr val="000000"/>
                </a:solidFill>
              </a:rPr>
              <a:t> la entrada y </a:t>
            </a:r>
            <a:r>
              <a:rPr lang="en-US" sz="1800" dirty="0" err="1">
                <a:solidFill>
                  <a:srgbClr val="000000"/>
                </a:solidFill>
              </a:rPr>
              <a:t>salida</a:t>
            </a:r>
            <a:r>
              <a:rPr lang="en-US" sz="1800" dirty="0">
                <a:solidFill>
                  <a:srgbClr val="000000"/>
                </a:solidFill>
              </a:rPr>
              <a:t> de los </a:t>
            </a:r>
            <a:r>
              <a:rPr lang="en-US" sz="1800" dirty="0" err="1">
                <a:solidFill>
                  <a:srgbClr val="000000"/>
                </a:solidFill>
              </a:rPr>
              <a:t>vehículos</a:t>
            </a:r>
            <a:r>
              <a:rPr lang="en-US" sz="1800" dirty="0">
                <a:solidFill>
                  <a:srgbClr val="000000"/>
                </a:solidFill>
              </a:rPr>
              <a:t> que </a:t>
            </a:r>
            <a:r>
              <a:rPr lang="en-US" sz="1800" dirty="0" err="1">
                <a:solidFill>
                  <a:srgbClr val="000000"/>
                </a:solidFill>
              </a:rPr>
              <a:t>ingresen</a:t>
            </a:r>
            <a:r>
              <a:rPr lang="en-US" sz="1800" dirty="0">
                <a:solidFill>
                  <a:srgbClr val="000000"/>
                </a:solidFill>
              </a:rPr>
              <a:t> al </a:t>
            </a:r>
            <a:r>
              <a:rPr lang="en-US" sz="1800" dirty="0" err="1">
                <a:solidFill>
                  <a:srgbClr val="000000"/>
                </a:solidFill>
              </a:rPr>
              <a:t>parqueadero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 err="1">
                <a:solidFill>
                  <a:srgbClr val="000000"/>
                </a:solidFill>
              </a:rPr>
              <a:t>Asignar</a:t>
            </a:r>
            <a:r>
              <a:rPr lang="en-US" sz="1800" dirty="0">
                <a:solidFill>
                  <a:srgbClr val="000000"/>
                </a:solidFill>
              </a:rPr>
              <a:t> los </a:t>
            </a:r>
            <a:r>
              <a:rPr lang="en-US" sz="1800" dirty="0" err="1">
                <a:solidFill>
                  <a:srgbClr val="000000"/>
                </a:solidFill>
              </a:rPr>
              <a:t>cupos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acuerdo</a:t>
            </a:r>
            <a:r>
              <a:rPr lang="en-US" sz="1800" dirty="0">
                <a:solidFill>
                  <a:srgbClr val="000000"/>
                </a:solidFill>
              </a:rPr>
              <a:t> con un </a:t>
            </a:r>
            <a:r>
              <a:rPr lang="en-US" sz="1800" dirty="0" err="1">
                <a:solidFill>
                  <a:srgbClr val="000000"/>
                </a:solidFill>
              </a:rPr>
              <a:t>sistema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alarma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indicando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espacios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libres</a:t>
            </a:r>
            <a:r>
              <a:rPr lang="en-US" sz="1800" dirty="0">
                <a:solidFill>
                  <a:srgbClr val="000000"/>
                </a:solidFill>
              </a:rPr>
              <a:t> y los </a:t>
            </a:r>
            <a:r>
              <a:rPr lang="en-US" sz="1800" dirty="0" err="1">
                <a:solidFill>
                  <a:srgbClr val="000000"/>
                </a:solidFill>
              </a:rPr>
              <a:t>próximos</a:t>
            </a:r>
            <a:r>
              <a:rPr lang="en-US" sz="1800" dirty="0">
                <a:solidFill>
                  <a:srgbClr val="000000"/>
                </a:solidFill>
              </a:rPr>
              <a:t> a </a:t>
            </a:r>
            <a:r>
              <a:rPr lang="en-US" sz="1800" dirty="0" err="1">
                <a:solidFill>
                  <a:srgbClr val="000000"/>
                </a:solidFill>
              </a:rPr>
              <a:t>salir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 err="1">
                <a:solidFill>
                  <a:srgbClr val="000000"/>
                </a:solidFill>
              </a:rPr>
              <a:t>Realizar</a:t>
            </a:r>
            <a:r>
              <a:rPr lang="en-US" sz="1800" dirty="0">
                <a:solidFill>
                  <a:srgbClr val="000000"/>
                </a:solidFill>
              </a:rPr>
              <a:t> un </a:t>
            </a:r>
            <a:r>
              <a:rPr lang="en-US" sz="1800" dirty="0" err="1">
                <a:solidFill>
                  <a:srgbClr val="000000"/>
                </a:solidFill>
              </a:rPr>
              <a:t>registro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histórico</a:t>
            </a:r>
            <a:r>
              <a:rPr lang="en-US" sz="1800" dirty="0">
                <a:solidFill>
                  <a:srgbClr val="000000"/>
                </a:solidFill>
              </a:rPr>
              <a:t> de las horas de </a:t>
            </a:r>
            <a:r>
              <a:rPr lang="en-US" sz="1800" dirty="0" err="1">
                <a:solidFill>
                  <a:srgbClr val="000000"/>
                </a:solidFill>
              </a:rPr>
              <a:t>uso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tiempo</a:t>
            </a:r>
            <a:r>
              <a:rPr lang="en-US" sz="1800" dirty="0">
                <a:solidFill>
                  <a:srgbClr val="000000"/>
                </a:solidFill>
              </a:rPr>
              <a:t> que </a:t>
            </a:r>
            <a:r>
              <a:rPr lang="en-US" sz="1800" dirty="0" err="1">
                <a:solidFill>
                  <a:srgbClr val="000000"/>
                </a:solidFill>
              </a:rPr>
              <a:t>permanece</a:t>
            </a:r>
            <a:r>
              <a:rPr lang="en-US" sz="1800" dirty="0">
                <a:solidFill>
                  <a:srgbClr val="000000"/>
                </a:solidFill>
              </a:rPr>
              <a:t> el </a:t>
            </a:r>
            <a:r>
              <a:rPr lang="en-US" sz="1800" dirty="0" err="1">
                <a:solidFill>
                  <a:srgbClr val="000000"/>
                </a:solidFill>
              </a:rPr>
              <a:t>vehículo</a:t>
            </a:r>
            <a:r>
              <a:rPr lang="en-US" sz="1800" dirty="0">
                <a:solidFill>
                  <a:srgbClr val="000000"/>
                </a:solidFill>
              </a:rPr>
              <a:t> y </a:t>
            </a:r>
            <a:r>
              <a:rPr lang="en-US" sz="1800" dirty="0" err="1">
                <a:solidFill>
                  <a:srgbClr val="000000"/>
                </a:solidFill>
              </a:rPr>
              <a:t>clientes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frecuentes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 err="1">
                <a:solidFill>
                  <a:srgbClr val="000000"/>
                </a:solidFill>
              </a:rPr>
              <a:t>Efectuar</a:t>
            </a:r>
            <a:r>
              <a:rPr lang="en-US" sz="1800" dirty="0">
                <a:solidFill>
                  <a:srgbClr val="000000"/>
                </a:solidFill>
              </a:rPr>
              <a:t> la </a:t>
            </a:r>
            <a:r>
              <a:rPr lang="en-US" sz="1800" dirty="0" err="1">
                <a:solidFill>
                  <a:srgbClr val="000000"/>
                </a:solidFill>
              </a:rPr>
              <a:t>facturación</a:t>
            </a:r>
            <a:r>
              <a:rPr lang="en-US" sz="1800" dirty="0">
                <a:solidFill>
                  <a:srgbClr val="000000"/>
                </a:solidFill>
              </a:rPr>
              <a:t> del </a:t>
            </a:r>
            <a:r>
              <a:rPr lang="en-US" sz="1800" dirty="0" err="1">
                <a:solidFill>
                  <a:srgbClr val="000000"/>
                </a:solidFill>
              </a:rPr>
              <a:t>servicio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 err="1">
                <a:solidFill>
                  <a:srgbClr val="000000"/>
                </a:solidFill>
              </a:rPr>
              <a:t>Llevar</a:t>
            </a:r>
            <a:r>
              <a:rPr lang="en-US" sz="1800" dirty="0">
                <a:solidFill>
                  <a:srgbClr val="000000"/>
                </a:solidFill>
              </a:rPr>
              <a:t> a </a:t>
            </a:r>
            <a:r>
              <a:rPr lang="en-US" sz="1800" dirty="0" err="1">
                <a:solidFill>
                  <a:srgbClr val="000000"/>
                </a:solidFill>
              </a:rPr>
              <a:t>cabo</a:t>
            </a:r>
            <a:r>
              <a:rPr lang="en-US" sz="1800" dirty="0">
                <a:solidFill>
                  <a:srgbClr val="000000"/>
                </a:solidFill>
              </a:rPr>
              <a:t> el </a:t>
            </a:r>
            <a:r>
              <a:rPr lang="en-US" sz="1800" dirty="0" err="1">
                <a:solidFill>
                  <a:srgbClr val="000000"/>
                </a:solidFill>
              </a:rPr>
              <a:t>análisis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requerimientos</a:t>
            </a:r>
            <a:r>
              <a:rPr lang="en-US" sz="1800" dirty="0">
                <a:solidFill>
                  <a:srgbClr val="000000"/>
                </a:solidFill>
              </a:rPr>
              <a:t> y </a:t>
            </a:r>
            <a:r>
              <a:rPr lang="en-US" sz="1800" dirty="0" err="1">
                <a:solidFill>
                  <a:srgbClr val="000000"/>
                </a:solidFill>
              </a:rPr>
              <a:t>levantamiento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información</a:t>
            </a:r>
            <a:r>
              <a:rPr lang="en-US" sz="1800" dirty="0">
                <a:solidFill>
                  <a:srgbClr val="000000"/>
                </a:solidFill>
              </a:rPr>
              <a:t> con el fin de </a:t>
            </a:r>
            <a:r>
              <a:rPr lang="en-US" sz="1800" dirty="0" err="1">
                <a:solidFill>
                  <a:srgbClr val="000000"/>
                </a:solidFill>
              </a:rPr>
              <a:t>verificar</a:t>
            </a:r>
            <a:r>
              <a:rPr lang="en-US" sz="1800" dirty="0">
                <a:solidFill>
                  <a:srgbClr val="000000"/>
                </a:solidFill>
              </a:rPr>
              <a:t> la </a:t>
            </a:r>
            <a:r>
              <a:rPr lang="en-US" sz="1800" dirty="0" err="1">
                <a:solidFill>
                  <a:srgbClr val="000000"/>
                </a:solidFill>
              </a:rPr>
              <a:t>necesidad</a:t>
            </a:r>
            <a:r>
              <a:rPr lang="en-US" sz="1800" dirty="0">
                <a:solidFill>
                  <a:srgbClr val="000000"/>
                </a:solidFill>
              </a:rPr>
              <a:t> del </a:t>
            </a:r>
            <a:r>
              <a:rPr lang="en-US" sz="1800" dirty="0" err="1">
                <a:solidFill>
                  <a:srgbClr val="000000"/>
                </a:solidFill>
              </a:rPr>
              <a:t>cliente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742950" marR="0" lvl="1" indent="-2730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-US" sz="1800" dirty="0" err="1">
                <a:solidFill>
                  <a:srgbClr val="000000"/>
                </a:solidFill>
              </a:rPr>
              <a:t>Generar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comprobante</a:t>
            </a:r>
            <a:r>
              <a:rPr lang="en-US" sz="1800" dirty="0">
                <a:solidFill>
                  <a:srgbClr val="000000"/>
                </a:solidFill>
              </a:rPr>
              <a:t> de </a:t>
            </a:r>
            <a:r>
              <a:rPr lang="en-US" sz="1800" dirty="0" err="1">
                <a:solidFill>
                  <a:srgbClr val="000000"/>
                </a:solidFill>
              </a:rPr>
              <a:t>pago</a:t>
            </a:r>
            <a:r>
              <a:rPr lang="en-US" sz="1800" dirty="0">
                <a:solidFill>
                  <a:srgbClr val="000000"/>
                </a:solidFill>
              </a:rPr>
              <a:t> al </a:t>
            </a:r>
            <a:r>
              <a:rPr lang="en-US" sz="1800" dirty="0" err="1">
                <a:solidFill>
                  <a:srgbClr val="000000"/>
                </a:solidFill>
              </a:rPr>
              <a:t>retirar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vehículo</a:t>
            </a:r>
            <a:r>
              <a:rPr lang="en-US" sz="1800" dirty="0">
                <a:solidFill>
                  <a:srgbClr val="000000"/>
                </a:solidFill>
              </a:rPr>
              <a:t> del </a:t>
            </a:r>
            <a:r>
              <a:rPr lang="en-US" sz="1800" dirty="0" err="1">
                <a:solidFill>
                  <a:srgbClr val="000000"/>
                </a:solidFill>
              </a:rPr>
              <a:t>parqueadero</a:t>
            </a:r>
            <a:endParaRPr sz="18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961860" y="76199"/>
            <a:ext cx="32202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DICCIONARIO DE DATOS</a:t>
            </a:r>
            <a:endParaRPr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AF1E00-2FB9-4845-B484-46DE12DB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2" y="1551816"/>
            <a:ext cx="8144213" cy="50449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908851" y="97733"/>
            <a:ext cx="332629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DICCIONARIO DE DATOS</a:t>
            </a:r>
            <a:endParaRPr sz="4000" b="1" dirty="0"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142A7E-899B-419E-A6CE-3999B1A8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2" y="1576665"/>
            <a:ext cx="8144213" cy="50899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" y="7951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89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027361" y="84481"/>
            <a:ext cx="30892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DICCIONARIO DE DATOS</a:t>
            </a:r>
            <a:endParaRPr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4231B9-7144-4B53-99D5-559D0D86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1" y="1698625"/>
            <a:ext cx="8144213" cy="47588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92" y="66260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135340" y="0"/>
            <a:ext cx="6009970" cy="129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/>
              <a:t>CRONOGRAMA</a:t>
            </a:r>
            <a:r>
              <a:rPr lang="es-419" sz="4000" b="1" dirty="0"/>
              <a:t>, PRESUPUESTO Y PERSONAL   </a:t>
            </a:r>
            <a:endParaRPr sz="4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2493759"/>
            <a:ext cx="8859188" cy="3387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48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073964" y="131371"/>
            <a:ext cx="49960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>
                <a:latin typeface="+mn-lt"/>
              </a:rPr>
              <a:t>DIAGRAMA DE CLASES</a:t>
            </a:r>
            <a:endParaRPr sz="40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2" y="1464669"/>
            <a:ext cx="8187080" cy="5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2035865" y="84481"/>
            <a:ext cx="49960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DE DESPLIEGUE</a:t>
            </a:r>
            <a:endParaRPr lang="es-419"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7" y="1720512"/>
            <a:ext cx="8135485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2035865" y="84481"/>
            <a:ext cx="49960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DE </a:t>
            </a:r>
            <a:r>
              <a:rPr lang="es-419" sz="4000" b="1" dirty="0" smtClean="0">
                <a:latin typeface="+mn-lt"/>
              </a:rPr>
              <a:t>DISTRIBUCION</a:t>
            </a:r>
            <a:endParaRPr lang="es-419"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1361609"/>
            <a:ext cx="8484932" cy="54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7"/>
          <p:cNvSpPr txBox="1">
            <a:spLocks/>
          </p:cNvSpPr>
          <p:nvPr/>
        </p:nvSpPr>
        <p:spPr>
          <a:xfrm>
            <a:off x="2035865" y="84481"/>
            <a:ext cx="49960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  <a:buFont typeface="Arial"/>
              <a:buNone/>
            </a:pPr>
            <a:r>
              <a:rPr lang="es-419" sz="4000" b="1" dirty="0" smtClean="0">
                <a:latin typeface="+mn-lt"/>
              </a:rPr>
              <a:t>DIAGRAMA DE </a:t>
            </a:r>
            <a:r>
              <a:rPr lang="es-419" sz="4000" b="1" dirty="0" smtClean="0">
                <a:latin typeface="+mn-lt"/>
              </a:rPr>
              <a:t>DISTRIBUCION</a:t>
            </a:r>
            <a:endParaRPr lang="es-419" sz="4000" b="1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" y="66260"/>
            <a:ext cx="1076968" cy="1179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5" y="1443019"/>
            <a:ext cx="8145371" cy="53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353140" y="165796"/>
            <a:ext cx="28124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26625" name="Imagen 14">
            <a:extLst>
              <a:ext uri="{FF2B5EF4-FFF2-40B4-BE49-F238E27FC236}">
                <a16:creationId xmlns:a16="http://schemas.microsoft.com/office/drawing/2014/main" id="{E82D31B7-04D3-45F0-A4EC-7D81FC1B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3" y="1873775"/>
            <a:ext cx="7090348" cy="43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8" y="6746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095794" y="240713"/>
            <a:ext cx="2862470" cy="7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28673" name="Imagen 15">
            <a:extLst>
              <a:ext uri="{FF2B5EF4-FFF2-40B4-BE49-F238E27FC236}">
                <a16:creationId xmlns:a16="http://schemas.microsoft.com/office/drawing/2014/main" id="{1C68C6BE-25AD-4409-8F27-78576FB0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2" y="1976328"/>
            <a:ext cx="6625654" cy="46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48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 idx="4294967295"/>
          </p:nvPr>
        </p:nvSpPr>
        <p:spPr>
          <a:xfrm>
            <a:off x="1086679" y="251792"/>
            <a:ext cx="781524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300" b="1" i="0" u="none" strike="noStrike" cap="none" dirty="0" smtClean="0">
                <a:latin typeface="+mn-lt"/>
                <a:ea typeface="Arial"/>
                <a:cs typeface="Arial"/>
                <a:sym typeface="Arial"/>
              </a:rPr>
              <a:t>PLANTEAMIENTO DEL PROBLEMA</a:t>
            </a:r>
            <a:endParaRPr sz="4300" b="1" dirty="0">
              <a:latin typeface="+mn-lt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4294967295"/>
          </p:nvPr>
        </p:nvSpPr>
        <p:spPr>
          <a:xfrm>
            <a:off x="384314" y="189174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4.1 </a:t>
            </a:r>
            <a:r>
              <a:rPr lang="en-US" sz="20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Formulación</a:t>
            </a:r>
            <a:r>
              <a:rPr lang="en-US" sz="20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0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optimice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entrada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salida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vehículos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dentro del Municipio de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Boucher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prestado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4.2 </a:t>
            </a:r>
            <a:r>
              <a:rPr lang="en-US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estacionamientos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públicos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Municipio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un software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garantice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facturación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históricos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salidas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tarifas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acuerdo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un hora pre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establecido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asignación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ocasiones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evidencia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estudio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estadístico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levantamiento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96" y="39756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021275" y="184397"/>
            <a:ext cx="2812211" cy="83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29697" name="Imagen 16">
            <a:extLst>
              <a:ext uri="{FF2B5EF4-FFF2-40B4-BE49-F238E27FC236}">
                <a16:creationId xmlns:a16="http://schemas.microsoft.com/office/drawing/2014/main" id="{2A94DFDC-3C26-404D-8919-A49B3DDD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02" y="1896236"/>
            <a:ext cx="6325850" cy="426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" y="7426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5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277613" y="235434"/>
            <a:ext cx="2708694" cy="803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0721" name="Imagen 17">
            <a:extLst>
              <a:ext uri="{FF2B5EF4-FFF2-40B4-BE49-F238E27FC236}">
                <a16:creationId xmlns:a16="http://schemas.microsoft.com/office/drawing/2014/main" id="{25471C69-1652-4919-9395-05CB976D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4" y="1858780"/>
            <a:ext cx="6595673" cy="43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42" y="7426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2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924212" y="154123"/>
            <a:ext cx="2725947" cy="91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1748" name="Imagen 18">
            <a:extLst>
              <a:ext uri="{FF2B5EF4-FFF2-40B4-BE49-F238E27FC236}">
                <a16:creationId xmlns:a16="http://schemas.microsoft.com/office/drawing/2014/main" id="{BC2CDEFB-189F-4109-93C9-FBAF0825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53850"/>
            <a:ext cx="6745575" cy="44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48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45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509253" y="307839"/>
            <a:ext cx="2605177" cy="72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2769" name="Imagen 19">
            <a:extLst>
              <a:ext uri="{FF2B5EF4-FFF2-40B4-BE49-F238E27FC236}">
                <a16:creationId xmlns:a16="http://schemas.microsoft.com/office/drawing/2014/main" id="{263B6EB9-3319-4B7C-8721-F23EC7C8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85" y="1865149"/>
            <a:ext cx="6835515" cy="436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" y="7426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5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157268" y="268439"/>
            <a:ext cx="2777706" cy="7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3793" name="Imagen 20">
            <a:extLst>
              <a:ext uri="{FF2B5EF4-FFF2-40B4-BE49-F238E27FC236}">
                <a16:creationId xmlns:a16="http://schemas.microsoft.com/office/drawing/2014/main" id="{10217232-AA1F-43A8-B3B7-870B98A9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39800"/>
            <a:ext cx="6790544" cy="43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42" y="7426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7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3590003" y="205161"/>
            <a:ext cx="2915728" cy="84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4817" name="Imagen 21">
            <a:extLst>
              <a:ext uri="{FF2B5EF4-FFF2-40B4-BE49-F238E27FC236}">
                <a16:creationId xmlns:a16="http://schemas.microsoft.com/office/drawing/2014/main" id="{508BBB23-B5A0-46C0-A6E9-B3D9A017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24012"/>
            <a:ext cx="7015399" cy="44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295" y="39756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6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917798" y="271976"/>
            <a:ext cx="3473294" cy="76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s-419" b="1" dirty="0">
                <a:latin typeface="+mn-lt"/>
              </a:rPr>
              <a:t>MOCKUPS</a:t>
            </a:r>
            <a:endParaRPr b="1" dirty="0">
              <a:latin typeface="+mn-lt"/>
            </a:endParaRPr>
          </a:p>
        </p:txBody>
      </p:sp>
      <p:pic>
        <p:nvPicPr>
          <p:cNvPr id="35844" name="Imagen 22">
            <a:extLst>
              <a:ext uri="{FF2B5EF4-FFF2-40B4-BE49-F238E27FC236}">
                <a16:creationId xmlns:a16="http://schemas.microsoft.com/office/drawing/2014/main" id="{D67A543C-EEDE-4202-B475-ACBDF7EA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1" y="1687537"/>
            <a:ext cx="7150309" cy="47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" y="74262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2155939" y="294046"/>
            <a:ext cx="4761781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Arial"/>
              <a:buNone/>
            </a:pPr>
            <a:r>
              <a:rPr lang="es-419" b="1" dirty="0">
                <a:latin typeface="+mn-lt"/>
              </a:rPr>
              <a:t>PANTALLAS HTML</a:t>
            </a:r>
            <a:endParaRPr b="1" dirty="0"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42" y="74262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518427"/>
            <a:ext cx="8411018" cy="51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3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135867" y="184668"/>
            <a:ext cx="4554747" cy="87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>
                <a:latin typeface="+mn-lt"/>
              </a:rPr>
              <a:t>PANTALLAS HTML</a:t>
            </a:r>
            <a:endParaRPr b="1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95" y="39756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295" y="1447800"/>
            <a:ext cx="905787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0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464570" y="279885"/>
            <a:ext cx="4744528" cy="78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>
                <a:latin typeface="+mn-lt"/>
              </a:rPr>
              <a:t>PANTALLAS HTML</a:t>
            </a:r>
            <a:endParaRPr b="1" dirty="0">
              <a:latin typeface="+mn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" y="74262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2" y="1409700"/>
            <a:ext cx="8895092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 idx="4294967295"/>
          </p:nvPr>
        </p:nvSpPr>
        <p:spPr>
          <a:xfrm>
            <a:off x="2038796" y="263784"/>
            <a:ext cx="6190804" cy="83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smtClean="0">
                <a:latin typeface="+mn-lt"/>
                <a:ea typeface="Arial"/>
                <a:cs typeface="Arial"/>
                <a:sym typeface="Arial"/>
              </a:rPr>
              <a:t>ALCANCE </a:t>
            </a:r>
            <a:r>
              <a:rPr lang="en-US" sz="4400" b="1" i="0" u="none" strike="noStrike" cap="none" dirty="0">
                <a:latin typeface="+mn-lt"/>
                <a:ea typeface="Arial"/>
                <a:cs typeface="Arial"/>
                <a:sym typeface="Arial"/>
              </a:rPr>
              <a:t>DEL PROYECTO</a:t>
            </a:r>
            <a:endParaRPr b="1" dirty="0">
              <a:latin typeface="+mn-lt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675862" y="1798982"/>
            <a:ext cx="755373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Beneficiarios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Software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diseñado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brindar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transporte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Soacha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podrá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usuarios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administran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quieran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sistematizar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actuales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Económico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software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manejo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vehículo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cual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mejorar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		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" y="66260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2609385" y="345687"/>
            <a:ext cx="4527395" cy="71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Arial"/>
              <a:buNone/>
            </a:pPr>
            <a:r>
              <a:rPr lang="es-419" b="1" dirty="0"/>
              <a:t>PANTALLAS HTML</a:t>
            </a:r>
            <a:endParaRPr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" y="74262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" y="1429204"/>
            <a:ext cx="8936333" cy="54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65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430966" y="178419"/>
            <a:ext cx="4315522" cy="8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>
                <a:latin typeface="+mn-lt"/>
              </a:rPr>
              <a:t>PANTALLAS HTML</a:t>
            </a:r>
            <a:endParaRPr b="1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86" y="40809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" y="1383846"/>
            <a:ext cx="8991987" cy="54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5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7"/>
          <p:cNvSpPr txBox="1">
            <a:spLocks/>
          </p:cNvSpPr>
          <p:nvPr/>
        </p:nvSpPr>
        <p:spPr>
          <a:xfrm>
            <a:off x="2430966" y="178419"/>
            <a:ext cx="4315522" cy="8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 smtClean="0">
                <a:latin typeface="+mn-lt"/>
              </a:rPr>
              <a:t>PANTALLAS HTML</a:t>
            </a:r>
            <a:endParaRPr lang="es-419" b="1" dirty="0">
              <a:latin typeface="+mn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" y="74262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2" y="1426482"/>
            <a:ext cx="8459664" cy="53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42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7"/>
          <p:cNvSpPr txBox="1">
            <a:spLocks/>
          </p:cNvSpPr>
          <p:nvPr/>
        </p:nvSpPr>
        <p:spPr>
          <a:xfrm>
            <a:off x="2430966" y="178419"/>
            <a:ext cx="4315522" cy="8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 smtClean="0">
                <a:latin typeface="+mn-lt"/>
              </a:rPr>
              <a:t>PANTALLAS HTML</a:t>
            </a:r>
            <a:endParaRPr lang="es-419" b="1" dirty="0">
              <a:latin typeface="+mn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" y="74262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2" y="1359580"/>
            <a:ext cx="8519659" cy="53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30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07"/>
          <p:cNvSpPr txBox="1">
            <a:spLocks/>
          </p:cNvSpPr>
          <p:nvPr/>
        </p:nvSpPr>
        <p:spPr>
          <a:xfrm>
            <a:off x="2430966" y="211872"/>
            <a:ext cx="4315522" cy="8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 smtClean="0">
                <a:latin typeface="+mn-lt"/>
              </a:rPr>
              <a:t>PANTALLAS HTML</a:t>
            </a:r>
            <a:endParaRPr lang="es-419" b="1" dirty="0">
              <a:latin typeface="+mn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53" y="43001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3002"/>
            <a:ext cx="8853714" cy="53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8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07"/>
          <p:cNvSpPr txBox="1">
            <a:spLocks/>
          </p:cNvSpPr>
          <p:nvPr/>
        </p:nvSpPr>
        <p:spPr>
          <a:xfrm>
            <a:off x="2430966" y="211872"/>
            <a:ext cx="4315522" cy="88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 smtClean="0">
                <a:latin typeface="+mn-lt"/>
              </a:rPr>
              <a:t>PANTALLAS HTML</a:t>
            </a:r>
            <a:endParaRPr lang="es-419" b="1" dirty="0">
              <a:latin typeface="+mn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53" y="43001"/>
            <a:ext cx="1076968" cy="11794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55" y="1405163"/>
            <a:ext cx="8561481" cy="50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2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2531327" y="245327"/>
            <a:ext cx="4572000" cy="93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Arial"/>
              <a:buNone/>
            </a:pPr>
            <a:r>
              <a:rPr lang="en-US" b="1" i="0" u="none" strike="noStrike" cap="none" dirty="0">
                <a:latin typeface="+mn-lt"/>
                <a:ea typeface="Arial"/>
                <a:cs typeface="Arial"/>
                <a:sym typeface="Arial"/>
              </a:rPr>
              <a:t>DIAGRAMA </a:t>
            </a:r>
            <a:r>
              <a:rPr lang="en-US" b="1" dirty="0">
                <a:latin typeface="+mn-lt"/>
              </a:rPr>
              <a:t>FISICO</a:t>
            </a:r>
            <a:endParaRPr b="1" dirty="0"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54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" y="1407886"/>
            <a:ext cx="8577943" cy="525417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282768" y="175656"/>
            <a:ext cx="4926330" cy="91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dirty="0">
                <a:latin typeface="+mn-lt"/>
              </a:rPr>
              <a:t>SISTEMAS DE </a:t>
            </a:r>
            <a:br>
              <a:rPr lang="es-419" sz="3600" b="1" dirty="0">
                <a:latin typeface="+mn-lt"/>
              </a:rPr>
            </a:br>
            <a:r>
              <a:rPr lang="es-419" sz="3600" b="1" dirty="0">
                <a:latin typeface="+mn-lt"/>
              </a:rPr>
              <a:t>CONTROL DE VERSIONES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83" y="43001"/>
            <a:ext cx="1076968" cy="117944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83" y="1625600"/>
            <a:ext cx="9136256" cy="48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2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452792" y="346831"/>
            <a:ext cx="4756306" cy="58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b="1" dirty="0">
                <a:latin typeface="+mn-lt"/>
              </a:rPr>
              <a:t>BASE DE DATOS</a:t>
            </a:r>
            <a:endParaRPr b="1" dirty="0">
              <a:latin typeface="+mn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FD09E8-765A-400B-96EE-5DBEC999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7" y="1510820"/>
            <a:ext cx="8886043" cy="511006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7" y="6586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6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2634760" y="185956"/>
            <a:ext cx="3834620" cy="93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3600"/>
            </a:pPr>
            <a:r>
              <a:rPr lang="es-419" b="1" dirty="0">
                <a:latin typeface="+mn-lt"/>
              </a:rPr>
              <a:t>BASE DE DATOS</a:t>
            </a:r>
            <a:endParaRPr sz="5400" b="1" dirty="0">
              <a:latin typeface="+mn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27F3AB-2397-479B-BF06-3DF8B6D5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1417636"/>
            <a:ext cx="8691464" cy="51657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303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4294967295"/>
          </p:nvPr>
        </p:nvSpPr>
        <p:spPr>
          <a:xfrm>
            <a:off x="583093" y="1807524"/>
            <a:ext cx="7765774" cy="469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social.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Parqueaderos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cuentan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con un software con el que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puedan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usuarios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disponible para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vehículo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Parking Lot I.S.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					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Ambiental.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Asigna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para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vehículos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cuales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impedirán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paso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factura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podrá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enviar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por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correo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electrónico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cual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minimiza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papel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				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tecnológico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Implementa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informática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parqueo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organizando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espacio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general.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53008"/>
            <a:ext cx="1076968" cy="117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2D21F2-EDF1-40AC-9693-52DD9BC6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0" y="1474737"/>
            <a:ext cx="8705531" cy="5052669"/>
          </a:xfrm>
          <a:prstGeom prst="rect">
            <a:avLst/>
          </a:prstGeom>
        </p:spPr>
      </p:pic>
      <p:sp>
        <p:nvSpPr>
          <p:cNvPr id="16" name="Shape 151"/>
          <p:cNvSpPr txBox="1">
            <a:spLocks/>
          </p:cNvSpPr>
          <p:nvPr/>
        </p:nvSpPr>
        <p:spPr>
          <a:xfrm>
            <a:off x="2634760" y="185956"/>
            <a:ext cx="3834620" cy="93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3600"/>
            </a:pPr>
            <a:r>
              <a:rPr lang="es-419" b="1" smtClean="0">
                <a:latin typeface="+mn-lt"/>
              </a:rPr>
              <a:t>BASE DE DATOS</a:t>
            </a:r>
            <a:endParaRPr lang="es-419" sz="5400" b="1" dirty="0">
              <a:latin typeface="+mn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83" y="4300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38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A959059-322C-4887-8F24-399D89A7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7" y="1449387"/>
            <a:ext cx="8251006" cy="5102215"/>
          </a:xfrm>
          <a:prstGeom prst="rect">
            <a:avLst/>
          </a:prstGeom>
        </p:spPr>
      </p:pic>
      <p:sp>
        <p:nvSpPr>
          <p:cNvPr id="16" name="Shape 151"/>
          <p:cNvSpPr txBox="1">
            <a:spLocks/>
          </p:cNvSpPr>
          <p:nvPr/>
        </p:nvSpPr>
        <p:spPr>
          <a:xfrm>
            <a:off x="2634760" y="185956"/>
            <a:ext cx="3834620" cy="93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3600"/>
            </a:pPr>
            <a:r>
              <a:rPr lang="es-419" b="1" smtClean="0">
                <a:latin typeface="+mn-lt"/>
              </a:rPr>
              <a:t>BASE DE DATOS</a:t>
            </a:r>
            <a:endParaRPr lang="es-419" sz="5400" b="1" dirty="0">
              <a:latin typeface="+mn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" y="6586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5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F7BCE7-5BAC-4C34-9176-DFED970B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1417636"/>
            <a:ext cx="8761804" cy="5165725"/>
          </a:xfrm>
          <a:prstGeom prst="rect">
            <a:avLst/>
          </a:prstGeom>
        </p:spPr>
      </p:pic>
      <p:sp>
        <p:nvSpPr>
          <p:cNvPr id="6" name="Shape 151"/>
          <p:cNvSpPr txBox="1">
            <a:spLocks/>
          </p:cNvSpPr>
          <p:nvPr/>
        </p:nvSpPr>
        <p:spPr>
          <a:xfrm>
            <a:off x="2634760" y="185956"/>
            <a:ext cx="3834620" cy="93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3600"/>
            </a:pPr>
            <a:r>
              <a:rPr lang="es-419" b="1" smtClean="0">
                <a:latin typeface="+mn-lt"/>
              </a:rPr>
              <a:t>BASE DE DATOS</a:t>
            </a:r>
            <a:endParaRPr lang="es-419" sz="5400" b="1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" y="6586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35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380806" y="187958"/>
            <a:ext cx="4072899" cy="84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4000" b="1" dirty="0">
                <a:latin typeface="+mn-lt"/>
              </a:rPr>
              <a:t>PROCEDIMIENTOS ALMACENADOS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F921E6A-700B-44AA-873C-CA95FF1A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399384"/>
            <a:ext cx="5176910" cy="541146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83" y="4300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78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 idx="4294967295"/>
          </p:nvPr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dirty="0">
                <a:latin typeface="+mn-lt"/>
              </a:rPr>
              <a:t>PROCEDIMIENTOS ALMACENADOS</a:t>
            </a:r>
            <a:endParaRPr sz="3600" b="1" dirty="0">
              <a:latin typeface="+mn-lt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537CF9D-9024-4886-94D4-785053F5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7"/>
          <a:stretch/>
        </p:blipFill>
        <p:spPr>
          <a:xfrm>
            <a:off x="363203" y="1480457"/>
            <a:ext cx="8040222" cy="52106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9" y="65861"/>
            <a:ext cx="1076968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16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0D36AC2-AF76-49BE-A8BC-A6E04E47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5" y="1531779"/>
            <a:ext cx="8435018" cy="513183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83" y="43001"/>
            <a:ext cx="1076968" cy="1179443"/>
          </a:xfrm>
          <a:prstGeom prst="rect">
            <a:avLst/>
          </a:prstGeom>
        </p:spPr>
      </p:pic>
      <p:sp>
        <p:nvSpPr>
          <p:cNvPr id="18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smtClean="0">
                <a:latin typeface="+mn-lt"/>
              </a:rPr>
              <a:t>PROCEDIMIENTOS ALMACENADOS</a:t>
            </a:r>
            <a:endParaRPr lang="es-419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4870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15E51F-2305-4509-83C4-6B1248A4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1554954"/>
            <a:ext cx="8354956" cy="50568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93" y="65861"/>
            <a:ext cx="1076968" cy="1179443"/>
          </a:xfrm>
          <a:prstGeom prst="rect">
            <a:avLst/>
          </a:prstGeom>
        </p:spPr>
      </p:pic>
      <p:sp>
        <p:nvSpPr>
          <p:cNvPr id="7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smtClean="0">
                <a:latin typeface="+mn-lt"/>
              </a:rPr>
              <a:t>PROCEDIMIENTOS ALMACENADOS</a:t>
            </a:r>
            <a:endParaRPr lang="es-419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3259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DB35348-3964-4152-A780-3FAB4B0C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78" y="1441548"/>
            <a:ext cx="8011643" cy="52220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" y="65861"/>
            <a:ext cx="1076968" cy="1179443"/>
          </a:xfrm>
          <a:prstGeom prst="rect">
            <a:avLst/>
          </a:prstGeom>
        </p:spPr>
      </p:pic>
      <p:sp>
        <p:nvSpPr>
          <p:cNvPr id="18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dirty="0" smtClean="0">
                <a:latin typeface="+mn-lt"/>
              </a:rPr>
              <a:t>PROCEDIMIENTOS ALMACENADOS</a:t>
            </a:r>
            <a:endParaRPr lang="es-419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30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20377"/>
          <a:stretch/>
        </p:blipFill>
        <p:spPr>
          <a:xfrm>
            <a:off x="364227" y="2393882"/>
            <a:ext cx="8262939" cy="33767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65861"/>
            <a:ext cx="1076968" cy="1179443"/>
          </a:xfrm>
          <a:prstGeom prst="rect">
            <a:avLst/>
          </a:prstGeom>
        </p:spPr>
      </p:pic>
      <p:sp>
        <p:nvSpPr>
          <p:cNvPr id="4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dirty="0" smtClean="0">
                <a:latin typeface="+mn-lt"/>
              </a:rPr>
              <a:t>JOINS</a:t>
            </a:r>
            <a:endParaRPr lang="es-419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0789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65861"/>
            <a:ext cx="1076968" cy="1179443"/>
          </a:xfrm>
          <a:prstGeom prst="rect">
            <a:avLst/>
          </a:prstGeom>
        </p:spPr>
      </p:pic>
      <p:sp>
        <p:nvSpPr>
          <p:cNvPr id="4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419" sz="3600" b="1" dirty="0" smtClean="0">
                <a:latin typeface="+mn-lt"/>
              </a:rPr>
              <a:t>JOINS</a:t>
            </a:r>
            <a:endParaRPr lang="es-419" sz="3600" b="1" dirty="0"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7" y="1818031"/>
            <a:ext cx="6944016" cy="47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2875721" y="165796"/>
            <a:ext cx="372386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latin typeface="+mn-lt"/>
                <a:ea typeface="Arial"/>
                <a:cs typeface="Arial"/>
                <a:sym typeface="Arial"/>
              </a:rPr>
              <a:t>JUSTIFICACION</a:t>
            </a:r>
            <a:endParaRPr b="1" dirty="0">
              <a:latin typeface="+mn-lt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662608" y="1895061"/>
            <a:ext cx="7566991" cy="443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800" dirty="0"/>
              <a:t>La </a:t>
            </a:r>
            <a:r>
              <a:rPr lang="en-US" sz="1800" dirty="0" err="1"/>
              <a:t>realización</a:t>
            </a:r>
            <a:r>
              <a:rPr lang="en-US" sz="1800" dirty="0"/>
              <a:t> de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proyecto</a:t>
            </a:r>
            <a:r>
              <a:rPr lang="en-US" sz="1800" dirty="0"/>
              <a:t>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permitirá</a:t>
            </a:r>
            <a:r>
              <a:rPr lang="en-US" sz="1800" dirty="0"/>
              <a:t> </a:t>
            </a:r>
            <a:r>
              <a:rPr lang="en-US" sz="1800" dirty="0" err="1"/>
              <a:t>dar</a:t>
            </a:r>
            <a:r>
              <a:rPr lang="en-US" sz="1800" dirty="0"/>
              <a:t> </a:t>
            </a:r>
            <a:r>
              <a:rPr lang="en-US" sz="1800" dirty="0" err="1"/>
              <a:t>solución</a:t>
            </a:r>
            <a:r>
              <a:rPr lang="en-US" sz="1800" dirty="0"/>
              <a:t> a la </a:t>
            </a:r>
            <a:r>
              <a:rPr lang="en-US" sz="1800" dirty="0" err="1"/>
              <a:t>problemática</a:t>
            </a:r>
            <a:r>
              <a:rPr lang="en-US" sz="1800" dirty="0"/>
              <a:t> </a:t>
            </a:r>
            <a:r>
              <a:rPr lang="en-US" sz="1800" dirty="0" err="1"/>
              <a:t>anteriormente</a:t>
            </a:r>
            <a:r>
              <a:rPr lang="en-US" sz="1800" dirty="0"/>
              <a:t> </a:t>
            </a:r>
            <a:r>
              <a:rPr lang="en-US" sz="1800" dirty="0" err="1"/>
              <a:t>planteada</a:t>
            </a:r>
            <a:r>
              <a:rPr lang="en-US" sz="1800" dirty="0"/>
              <a:t>, </a:t>
            </a:r>
            <a:r>
              <a:rPr lang="en-US" sz="1800" dirty="0" err="1" smtClean="0"/>
              <a:t>generando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aplicación</a:t>
            </a:r>
            <a:r>
              <a:rPr lang="en-US" sz="1800" dirty="0" smtClean="0"/>
              <a:t> que </a:t>
            </a:r>
            <a:r>
              <a:rPr lang="en-US" sz="1800" dirty="0" err="1" smtClean="0"/>
              <a:t>permita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 </a:t>
            </a:r>
            <a:r>
              <a:rPr lang="en-US" sz="1800" dirty="0" err="1"/>
              <a:t>acceso</a:t>
            </a:r>
            <a:r>
              <a:rPr lang="en-US" sz="1800" dirty="0"/>
              <a:t> y que </a:t>
            </a:r>
            <a:r>
              <a:rPr lang="en-US" sz="1800" dirty="0" err="1" smtClean="0"/>
              <a:t>mejore</a:t>
            </a:r>
            <a:r>
              <a:rPr lang="en-US" sz="1800" dirty="0" smtClean="0"/>
              <a:t> </a:t>
            </a:r>
            <a:r>
              <a:rPr lang="en-US" sz="1800" dirty="0"/>
              <a:t>la </a:t>
            </a:r>
            <a:r>
              <a:rPr lang="en-US" sz="1800" dirty="0" err="1"/>
              <a:t>administración</a:t>
            </a:r>
            <a:r>
              <a:rPr lang="en-US" sz="1800" dirty="0"/>
              <a:t> de los </a:t>
            </a:r>
            <a:r>
              <a:rPr lang="en-US" sz="1800" dirty="0" err="1"/>
              <a:t>parqueaderos</a:t>
            </a:r>
            <a:r>
              <a:rPr lang="en-US" sz="1800" dirty="0"/>
              <a:t> de </a:t>
            </a:r>
            <a:r>
              <a:rPr lang="en-US" sz="1800" dirty="0" err="1"/>
              <a:t>esta</a:t>
            </a:r>
            <a:r>
              <a:rPr lang="en-US" sz="1800" dirty="0"/>
              <a:t> zona. </a:t>
            </a:r>
            <a:endParaRPr lang="en-US" sz="1800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800" dirty="0" smtClean="0"/>
              <a:t>De </a:t>
            </a:r>
            <a:r>
              <a:rPr lang="en-US" sz="1800" dirty="0" err="1"/>
              <a:t>igual</a:t>
            </a:r>
            <a:r>
              <a:rPr lang="en-US" sz="1800" dirty="0"/>
              <a:t> </a:t>
            </a:r>
            <a:r>
              <a:rPr lang="en-US" sz="1800" dirty="0" err="1"/>
              <a:t>manera</a:t>
            </a:r>
            <a:r>
              <a:rPr lang="en-US" sz="1800" dirty="0"/>
              <a:t> se </a:t>
            </a:r>
            <a:r>
              <a:rPr lang="en-US" sz="1800" dirty="0" err="1"/>
              <a:t>optimizarán</a:t>
            </a:r>
            <a:r>
              <a:rPr lang="en-US" sz="1800" dirty="0"/>
              <a:t> los </a:t>
            </a:r>
            <a:r>
              <a:rPr lang="en-US" sz="1800" dirty="0" err="1"/>
              <a:t>flujos</a:t>
            </a:r>
            <a:r>
              <a:rPr lang="en-US" sz="1800" dirty="0"/>
              <a:t> de entrada y </a:t>
            </a:r>
            <a:r>
              <a:rPr lang="en-US" sz="1800" dirty="0" err="1"/>
              <a:t>salida</a:t>
            </a:r>
            <a:r>
              <a:rPr lang="en-US" sz="1800" dirty="0"/>
              <a:t> de los </a:t>
            </a:r>
            <a:r>
              <a:rPr lang="en-US" sz="1800" dirty="0" err="1"/>
              <a:t>vehículos</a:t>
            </a:r>
            <a:r>
              <a:rPr lang="en-US" sz="1800" dirty="0"/>
              <a:t> al </a:t>
            </a:r>
            <a:r>
              <a:rPr lang="en-US" sz="1800" dirty="0" err="1"/>
              <a:t>parqueadero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un modulo de </a:t>
            </a:r>
            <a:r>
              <a:rPr lang="en-US" sz="1800" dirty="0" err="1"/>
              <a:t>validación</a:t>
            </a:r>
            <a:r>
              <a:rPr lang="en-US" sz="1800" dirty="0"/>
              <a:t> de </a:t>
            </a:r>
            <a:r>
              <a:rPr lang="en-US" sz="1800" dirty="0" err="1" smtClean="0"/>
              <a:t>disponibiliad</a:t>
            </a:r>
            <a:r>
              <a:rPr lang="en-US" sz="1800" dirty="0" smtClean="0"/>
              <a:t> </a:t>
            </a:r>
            <a:r>
              <a:rPr lang="en-US" sz="1800" dirty="0"/>
              <a:t>de </a:t>
            </a:r>
            <a:r>
              <a:rPr lang="en-US" sz="1800" dirty="0" err="1"/>
              <a:t>cupos</a:t>
            </a:r>
            <a:r>
              <a:rPr lang="en-US" sz="1800" dirty="0"/>
              <a:t>, se </a:t>
            </a:r>
            <a:r>
              <a:rPr lang="en-US" sz="1800" dirty="0" err="1"/>
              <a:t>creará</a:t>
            </a:r>
            <a:r>
              <a:rPr lang="en-US" sz="1800" dirty="0"/>
              <a:t> un </a:t>
            </a:r>
            <a:r>
              <a:rPr lang="en-US" sz="1800" dirty="0" err="1"/>
              <a:t>registro</a:t>
            </a:r>
            <a:r>
              <a:rPr lang="en-US" sz="1800" dirty="0"/>
              <a:t> para la </a:t>
            </a:r>
            <a:r>
              <a:rPr lang="en-US" sz="1800" dirty="0" err="1"/>
              <a:t>categorización</a:t>
            </a:r>
            <a:r>
              <a:rPr lang="en-US" sz="1800" dirty="0"/>
              <a:t> de los </a:t>
            </a:r>
            <a:r>
              <a:rPr lang="en-US" sz="1800" dirty="0" err="1"/>
              <a:t>vehiculos</a:t>
            </a:r>
            <a:r>
              <a:rPr lang="en-US" sz="1800" dirty="0"/>
              <a:t> (</a:t>
            </a:r>
            <a:r>
              <a:rPr lang="en-US" sz="1800" dirty="0" err="1"/>
              <a:t>carro</a:t>
            </a:r>
            <a:r>
              <a:rPr lang="en-US" sz="1800" dirty="0"/>
              <a:t>, moto y </a:t>
            </a:r>
            <a:r>
              <a:rPr lang="en-US" sz="1800" dirty="0" err="1"/>
              <a:t>ciclas</a:t>
            </a:r>
            <a:r>
              <a:rPr lang="en-US" sz="1800" dirty="0"/>
              <a:t>), </a:t>
            </a:r>
            <a:r>
              <a:rPr lang="en-US" sz="1800" dirty="0" err="1"/>
              <a:t>paerking</a:t>
            </a:r>
            <a:r>
              <a:rPr lang="en-US" sz="1800" dirty="0"/>
              <a:t> lot se </a:t>
            </a:r>
            <a:r>
              <a:rPr lang="en-US" sz="1800" dirty="0" err="1"/>
              <a:t>encargara</a:t>
            </a:r>
            <a:r>
              <a:rPr lang="en-US" sz="1800" dirty="0"/>
              <a:t> de </a:t>
            </a:r>
            <a:r>
              <a:rPr lang="en-US" sz="1800" dirty="0" err="1"/>
              <a:t>controlar</a:t>
            </a:r>
            <a:r>
              <a:rPr lang="en-US" sz="1800" dirty="0"/>
              <a:t>, </a:t>
            </a:r>
            <a:r>
              <a:rPr lang="en-US" sz="1800" dirty="0" err="1"/>
              <a:t>distribuir</a:t>
            </a:r>
            <a:r>
              <a:rPr lang="en-US" sz="1800" dirty="0"/>
              <a:t> por </a:t>
            </a:r>
            <a:r>
              <a:rPr lang="en-US" sz="1800" dirty="0" err="1"/>
              <a:t>bloques</a:t>
            </a:r>
            <a:r>
              <a:rPr lang="en-US" sz="1800" dirty="0"/>
              <a:t> de la </a:t>
            </a:r>
            <a:r>
              <a:rPr lang="en-US" sz="1800" dirty="0" err="1"/>
              <a:t>adecuada</a:t>
            </a:r>
            <a:r>
              <a:rPr lang="en-US" sz="1800" dirty="0"/>
              <a:t> </a:t>
            </a:r>
            <a:r>
              <a:rPr lang="en-US" sz="1800" dirty="0" err="1"/>
              <a:t>ubicación</a:t>
            </a:r>
            <a:r>
              <a:rPr lang="en-US" sz="1800" dirty="0"/>
              <a:t> de los </a:t>
            </a:r>
            <a:r>
              <a:rPr lang="en-US" sz="1800" dirty="0" err="1"/>
              <a:t>vehículos</a:t>
            </a:r>
            <a:r>
              <a:rPr lang="en-US" sz="1800" dirty="0"/>
              <a:t> dentro del </a:t>
            </a:r>
            <a:r>
              <a:rPr lang="en-US" sz="1800" dirty="0" err="1"/>
              <a:t>parqueadero</a:t>
            </a:r>
            <a:r>
              <a:rPr lang="en-US" sz="1800" dirty="0"/>
              <a:t>.</a:t>
            </a:r>
            <a:endParaRPr sz="1800" dirty="0"/>
          </a:p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800" dirty="0"/>
              <a:t>Se </a:t>
            </a:r>
            <a:r>
              <a:rPr lang="en-US" sz="1800" dirty="0" err="1"/>
              <a:t>llevará</a:t>
            </a:r>
            <a:r>
              <a:rPr lang="en-US" sz="1800" dirty="0"/>
              <a:t> un control de </a:t>
            </a:r>
            <a:r>
              <a:rPr lang="en-US" sz="1800" dirty="0" err="1"/>
              <a:t>registros</a:t>
            </a:r>
            <a:r>
              <a:rPr lang="en-US" sz="1800" dirty="0"/>
              <a:t> de </a:t>
            </a:r>
            <a:r>
              <a:rPr lang="en-US" sz="1800" dirty="0" err="1"/>
              <a:t>ingresos</a:t>
            </a:r>
            <a:r>
              <a:rPr lang="en-US" sz="1800" dirty="0"/>
              <a:t> del </a:t>
            </a:r>
            <a:r>
              <a:rPr lang="en-US" sz="1800" dirty="0" err="1"/>
              <a:t>vehiculo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la </a:t>
            </a:r>
            <a:r>
              <a:rPr lang="en-US" sz="1800" dirty="0" err="1"/>
              <a:t>validación</a:t>
            </a:r>
            <a:r>
              <a:rPr lang="en-US" sz="1800" dirty="0"/>
              <a:t> del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placa</a:t>
            </a:r>
            <a:r>
              <a:rPr lang="en-US" sz="1800" dirty="0"/>
              <a:t> o el </a:t>
            </a:r>
            <a:r>
              <a:rPr lang="en-US" sz="1800" dirty="0" err="1"/>
              <a:t>documento</a:t>
            </a:r>
            <a:r>
              <a:rPr lang="en-US" sz="1800" dirty="0"/>
              <a:t> de </a:t>
            </a:r>
            <a:r>
              <a:rPr lang="en-US" sz="1800" dirty="0" err="1"/>
              <a:t>identitad</a:t>
            </a:r>
            <a:r>
              <a:rPr lang="en-US" sz="1800" dirty="0"/>
              <a:t> del </a:t>
            </a:r>
            <a:r>
              <a:rPr lang="en-US" sz="1800" dirty="0" err="1"/>
              <a:t>cliente</a:t>
            </a:r>
            <a:r>
              <a:rPr lang="en-US" sz="1800" dirty="0"/>
              <a:t>, con el fin de </a:t>
            </a:r>
            <a:r>
              <a:rPr lang="en-US" sz="1800" dirty="0" err="1"/>
              <a:t>verificar</a:t>
            </a:r>
            <a:r>
              <a:rPr lang="en-US" sz="1800" dirty="0"/>
              <a:t> el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cliente</a:t>
            </a:r>
            <a:r>
              <a:rPr lang="en-US" sz="1800" dirty="0"/>
              <a:t>; se </a:t>
            </a:r>
            <a:r>
              <a:rPr lang="en-US" sz="1800" dirty="0" err="1"/>
              <a:t>activara</a:t>
            </a:r>
            <a:r>
              <a:rPr lang="en-US" sz="1800" dirty="0"/>
              <a:t> un </a:t>
            </a:r>
            <a:r>
              <a:rPr lang="en-US" sz="1800" dirty="0" err="1"/>
              <a:t>cronometro</a:t>
            </a:r>
            <a:r>
              <a:rPr lang="en-US" sz="1800" dirty="0"/>
              <a:t>,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contabilizara</a:t>
            </a:r>
            <a:r>
              <a:rPr lang="en-US" sz="1800" dirty="0"/>
              <a:t> el </a:t>
            </a:r>
            <a:r>
              <a:rPr lang="en-US" sz="1800" dirty="0" err="1"/>
              <a:t>cobro</a:t>
            </a:r>
            <a:r>
              <a:rPr lang="en-US" sz="1800" dirty="0"/>
              <a:t> de </a:t>
            </a:r>
            <a:r>
              <a:rPr lang="en-US" sz="1800" dirty="0" err="1"/>
              <a:t>minutos</a:t>
            </a:r>
            <a:r>
              <a:rPr lang="en-US" sz="1800" dirty="0"/>
              <a:t> y o </a:t>
            </a:r>
            <a:r>
              <a:rPr lang="en-US" sz="1800" dirty="0" err="1"/>
              <a:t>segundos</a:t>
            </a:r>
            <a:r>
              <a:rPr lang="en-US" sz="1800" dirty="0"/>
              <a:t>, </a:t>
            </a:r>
            <a:r>
              <a:rPr lang="en-US" sz="1800" dirty="0" err="1"/>
              <a:t>dependiendo</a:t>
            </a:r>
            <a:r>
              <a:rPr lang="en-US" sz="1800" dirty="0"/>
              <a:t> de la hora </a:t>
            </a:r>
            <a:r>
              <a:rPr lang="en-US" sz="1800" dirty="0" err="1"/>
              <a:t>según</a:t>
            </a:r>
            <a:r>
              <a:rPr lang="en-US" sz="1800" dirty="0"/>
              <a:t> el valor </a:t>
            </a:r>
            <a:r>
              <a:rPr lang="en-US" sz="1800" dirty="0" err="1"/>
              <a:t>establecido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sistema</a:t>
            </a:r>
            <a:r>
              <a:rPr lang="en-US" sz="1800" dirty="0"/>
              <a:t>.</a:t>
            </a:r>
            <a:endParaRPr sz="1800" dirty="0"/>
          </a:p>
          <a:p>
            <a:pPr marL="0" marR="0" lvl="0" indent="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800" dirty="0"/>
          </a:p>
          <a:p>
            <a:pPr marL="342900" marR="0" lvl="0" indent="-1397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800" b="0" i="0" u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342900" marR="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800" b="0" i="0" u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3659D0-63A3-4E8B-B38E-C0B7A1E7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9" y="0"/>
            <a:ext cx="1474593" cy="1474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6F7AAB-D600-4529-816C-83E6955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" y="65861"/>
            <a:ext cx="1076968" cy="1179443"/>
          </a:xfrm>
          <a:prstGeom prst="rect">
            <a:avLst/>
          </a:prstGeom>
        </p:spPr>
      </p:pic>
      <p:sp>
        <p:nvSpPr>
          <p:cNvPr id="4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MANUAL TECNICO</a:t>
            </a:r>
            <a:endParaRPr lang="es-419" sz="3600" b="1" dirty="0">
              <a:latin typeface="+mn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98" y="1510846"/>
            <a:ext cx="5571646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PRUEBAS FUNCIONALES</a:t>
            </a:r>
            <a:endParaRPr lang="es-419" sz="3600" b="1" dirty="0">
              <a:latin typeface="+mn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629"/>
            <a:ext cx="898434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PRUEBAS UNITARIAS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591"/>
            <a:ext cx="8705850" cy="12906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612"/>
            <a:ext cx="8705850" cy="10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PRUEBAS UNITARIAS</a:t>
            </a:r>
            <a:endParaRPr lang="es-419" sz="3600" b="1" dirty="0"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218"/>
            <a:ext cx="8715375" cy="10218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8962"/>
            <a:ext cx="8955314" cy="12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PRUEBAS DE USUARIO FINAL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53053"/>
            <a:ext cx="9042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MANUAL DE INSTALACION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58" y="1452109"/>
            <a:ext cx="54959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MANUAL DE MIGRACION</a:t>
            </a:r>
            <a:endParaRPr lang="es-419" sz="3600" b="1" dirty="0"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08" y="1704747"/>
            <a:ext cx="5457825" cy="41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PLAN DE MIGRACION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3" b="16535"/>
          <a:stretch/>
        </p:blipFill>
        <p:spPr>
          <a:xfrm>
            <a:off x="0" y="2844800"/>
            <a:ext cx="9027886" cy="29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PLAN DE INSTALACION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3" b="26256"/>
          <a:stretch/>
        </p:blipFill>
        <p:spPr>
          <a:xfrm>
            <a:off x="0" y="2031999"/>
            <a:ext cx="9042400" cy="25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7"/>
          <p:cNvSpPr txBox="1">
            <a:spLocks/>
          </p:cNvSpPr>
          <p:nvPr/>
        </p:nvSpPr>
        <p:spPr>
          <a:xfrm>
            <a:off x="2688111" y="124047"/>
            <a:ext cx="3817620" cy="106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92D050"/>
              </a:buClr>
              <a:buSzPts val="4400"/>
            </a:pPr>
            <a:r>
              <a:rPr lang="es-MX" sz="3600" b="1" dirty="0" smtClean="0">
                <a:latin typeface="+mn-lt"/>
              </a:rPr>
              <a:t>PLAN DE RESPALDO</a:t>
            </a:r>
            <a:endParaRPr lang="es-419" sz="3600" b="1" dirty="0"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4" y="1666421"/>
            <a:ext cx="6918414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30D8B260-C461-41E7-ACEF-B48D8670E58B}" vid="{766C34C6-7D64-427B-8A87-080174385EC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1060</TotalTime>
  <Words>915</Words>
  <Application>Microsoft Office PowerPoint</Application>
  <PresentationFormat>Presentación en pantalla (4:3)</PresentationFormat>
  <Paragraphs>153</Paragraphs>
  <Slides>100</Slides>
  <Notes>75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100</vt:i4>
      </vt:variant>
    </vt:vector>
  </HeadingPairs>
  <TitlesOfParts>
    <vt:vector size="106" baseType="lpstr">
      <vt:lpstr>Arial</vt:lpstr>
      <vt:lpstr>Calibri</vt:lpstr>
      <vt:lpstr>Noto Sans Symbols</vt:lpstr>
      <vt:lpstr>Times New Roman</vt:lpstr>
      <vt:lpstr>Tema2</vt:lpstr>
      <vt:lpstr>Document</vt:lpstr>
      <vt:lpstr>Presentación de PowerPoint</vt:lpstr>
      <vt:lpstr>      PARKING LOT I.S</vt:lpstr>
      <vt:lpstr>PARKING LOT I.S </vt:lpstr>
      <vt:lpstr>Objetivo General</vt:lpstr>
      <vt:lpstr>      OBJETIVOS ESPECIFICOS</vt:lpstr>
      <vt:lpstr>PLANTEAMIENTO DEL PROBLEMA</vt:lpstr>
      <vt:lpstr>ALCANCE DEL PROYECTO</vt:lpstr>
      <vt:lpstr>Presentación de PowerPoint</vt:lpstr>
      <vt:lpstr>JUSTIFICACION</vt:lpstr>
      <vt:lpstr>      TECNICAS DE LEVANTAMIENTO DE INFORMACIÓN</vt:lpstr>
      <vt:lpstr>OBSERVACION</vt:lpstr>
      <vt:lpstr>Presentación de PowerPoint</vt:lpstr>
      <vt:lpstr>      </vt:lpstr>
      <vt:lpstr>Presentación de PowerPoint</vt:lpstr>
      <vt:lpstr>      </vt:lpstr>
      <vt:lpstr>MAPA DE PROCESOS</vt:lpstr>
      <vt:lpstr> INVENTARIO DE IMPLEMENTACION</vt:lpstr>
      <vt:lpstr> HARDWARE Y SOFTWARE</vt:lpstr>
      <vt:lpstr> HARDWARE Y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REQUERIMIENTOS FUNCIONALES</vt:lpstr>
      <vt:lpstr>DIAGRAMA DE CASOS DE USO EXTENDIDO</vt:lpstr>
      <vt:lpstr>REQUERIMIENTOS FUNCIONALES</vt:lpstr>
      <vt:lpstr>DIAGRAMA DE CASOS DE USO EXTENDIDO</vt:lpstr>
      <vt:lpstr>REQUERIMIENTOS FUNCIONALES</vt:lpstr>
      <vt:lpstr>DIAGRAMA DE CASOS DE USO EXTENDIDO</vt:lpstr>
      <vt:lpstr>REQUERIMIENTOS FUNCIONALES</vt:lpstr>
      <vt:lpstr>DIAGRAMA DE CASOS DE USO EXTENDIDO</vt:lpstr>
      <vt:lpstr>REQUERIMIENTOS FUNCIONALES</vt:lpstr>
      <vt:lpstr>REQUERIMIENTOS FUNCIONALES</vt:lpstr>
      <vt:lpstr>REQUERIMIENTOS FUNCIONALES</vt:lpstr>
      <vt:lpstr>DIAGRAMA DE CASOS DE USO EXTENDIDO</vt:lpstr>
      <vt:lpstr>REQUERIMIENTOS FUNCIONALES</vt:lpstr>
      <vt:lpstr>DIAGRAMA DE CASOS DE USO EXTENDIDO</vt:lpstr>
      <vt:lpstr>Presentación de PowerPoint</vt:lpstr>
      <vt:lpstr>REQUERIMIENTOS  NO FUNCIONALES</vt:lpstr>
      <vt:lpstr>REQUERIMIENTOS  NO FUNCIONALES</vt:lpstr>
      <vt:lpstr>REQUERIMIENTOS  NO FUNCIONALES</vt:lpstr>
      <vt:lpstr>REQUERIMIENTOS  NO FUNCIONALES</vt:lpstr>
      <vt:lpstr>DIAGRAMA DE CASOS DE USO</vt:lpstr>
      <vt:lpstr>MODELO DE ENTIDAD RELACION</vt:lpstr>
      <vt:lpstr>DICCIONARIO DE DATOS</vt:lpstr>
      <vt:lpstr>DICCIONARIO DE DATOS</vt:lpstr>
      <vt:lpstr>DICCIONARIO DE DATOS</vt:lpstr>
      <vt:lpstr>DICCIONARIO DE DATOS</vt:lpstr>
      <vt:lpstr>CRONOGRAMA, PRESUPUESTO Y PERSONAL   </vt:lpstr>
      <vt:lpstr>DIAGRAMA DE CLASES</vt:lpstr>
      <vt:lpstr>Presentación de PowerPoint</vt:lpstr>
      <vt:lpstr>Presentación de PowerPoint</vt:lpstr>
      <vt:lpstr>Presentación de PowerPoint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PANTALLAS HTML</vt:lpstr>
      <vt:lpstr>PANTALLAS HTML</vt:lpstr>
      <vt:lpstr>PANTALLAS HTML</vt:lpstr>
      <vt:lpstr>PANTALLAS HTML</vt:lpstr>
      <vt:lpstr>PANTALLAS HTML</vt:lpstr>
      <vt:lpstr>Presentación de PowerPoint</vt:lpstr>
      <vt:lpstr>Presentación de PowerPoint</vt:lpstr>
      <vt:lpstr>Presentación de PowerPoint</vt:lpstr>
      <vt:lpstr>Presentación de PowerPoint</vt:lpstr>
      <vt:lpstr>DIAGRAMA FISICO</vt:lpstr>
      <vt:lpstr>SISTEMAS DE  CONTROL DE VERSIONES</vt:lpstr>
      <vt:lpstr>BASE DE DATOS</vt:lpstr>
      <vt:lpstr>BASE DE DATOS</vt:lpstr>
      <vt:lpstr>Presentación de PowerPoint</vt:lpstr>
      <vt:lpstr>Presentación de PowerPoint</vt:lpstr>
      <vt:lpstr>Presentación de PowerPoint</vt:lpstr>
      <vt:lpstr>PROCEDIMIENTOS ALMACENADOS</vt:lpstr>
      <vt:lpstr>PROCEDIMIENTOS ALMACENADOS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CEET 2018</dc:creator>
  <cp:lastModifiedBy>APRENDIZ</cp:lastModifiedBy>
  <cp:revision>99</cp:revision>
  <dcterms:modified xsi:type="dcterms:W3CDTF">2019-06-10T23:40:03Z</dcterms:modified>
</cp:coreProperties>
</file>